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01" autoAdjust="0"/>
  </p:normalViewPr>
  <p:slideViewPr>
    <p:cSldViewPr snapToGrid="0">
      <p:cViewPr varScale="1">
        <p:scale>
          <a:sx n="77" d="100"/>
          <a:sy n="77" d="100"/>
        </p:scale>
        <p:origin x="4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24B14-5000-4C77-977B-C498F4C3DE34}"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31E07-8DE5-48C9-B9C5-D90B5DC50BD3}" type="slidenum">
              <a:rPr lang="en-US" smtClean="0"/>
              <a:t>‹#›</a:t>
            </a:fld>
            <a:endParaRPr lang="en-US"/>
          </a:p>
        </p:txBody>
      </p:sp>
    </p:spTree>
    <p:extLst>
      <p:ext uri="{BB962C8B-B14F-4D97-AF65-F5344CB8AC3E}">
        <p14:creationId xmlns:p14="http://schemas.microsoft.com/office/powerpoint/2010/main" val="136157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4340"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849ED8-0D48-4FF0-BEFF-6980AC205360}" type="slidenum">
              <a:rPr kumimoji="0" lang="en-US"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885101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412" name="Espace réservé du numéro de diapositive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0B8102-46E6-4377-9889-B2A6E2B46E2A}" type="slidenum">
              <a:rPr kumimoji="0" lang="en-CA"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CA"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5159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460" name="Espace réservé du numéro de diapositive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A027F1-1457-4705-93B7-194CA91E8BE1}" type="slidenum">
              <a:rPr kumimoji="0" lang="en-CA"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CA"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386182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 typeface="Wingdings" panose="05000000000000000000" pitchFamily="2" charset="2"/>
              <a:buNone/>
            </a:pPr>
            <a:endParaRPr lang="en-US" altLang="en-US" smtClean="0"/>
          </a:p>
        </p:txBody>
      </p:sp>
      <p:sp>
        <p:nvSpPr>
          <p:cNvPr id="21508" name="Espace réservé du numéro de diapositive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C60973-B87D-488A-88D4-4777F1E8B4A2}" type="slidenum">
              <a:rPr kumimoji="0" lang="en-CA"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CA"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164877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556" name="Espace réservé du numéro de diapositive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DDF6F4-3ECE-4960-8B23-1717474685C3}" type="slidenum">
              <a:rPr kumimoji="0" lang="en-CA"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CA"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61073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1988" name="Espace réservé du numéro de diapositive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0B85B1-637A-46F2-8600-009B9DF4A156}" type="slidenum">
              <a:rPr kumimoji="0" lang="en-CA"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CA"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19709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TW" smtClean="0"/>
          </a:p>
        </p:txBody>
      </p:sp>
      <p:sp>
        <p:nvSpPr>
          <p:cNvPr id="90116" name="投影片編號版面配置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93580E-C3E2-4BE1-875A-E10594F0E5ED}" type="slidenum">
              <a:rPr kumimoji="0" lang="zh-TW" altLang="en-US" sz="1300" b="0" i="0" u="none" strike="noStrike" kern="1200" cap="none" spc="0" normalizeH="0" baseline="0" noProof="0" smtClean="0">
                <a:ln>
                  <a:noFill/>
                </a:ln>
                <a:solidFill>
                  <a:prstClr val="black"/>
                </a:solidFill>
                <a:effectLst/>
                <a:uLnTx/>
                <a:uFillTx/>
                <a:latin typeface="Calibri" panose="020F0502020204030204"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zh-TW" altLang="en-US" sz="1300" b="0" i="0" u="none" strike="noStrike" kern="1200" cap="none" spc="0" normalizeH="0" baseline="0" noProof="0" smtClean="0">
              <a:ln>
                <a:noFill/>
              </a:ln>
              <a:solidFill>
                <a:prstClr val="black"/>
              </a:solidFill>
              <a:effectLst/>
              <a:uLnTx/>
              <a:uFillTx/>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32393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TW" smtClean="0"/>
              <a:t>ZigBee</a:t>
            </a:r>
            <a:r>
              <a:rPr lang="zh-TW" altLang="en-US" smtClean="0"/>
              <a:t>的網路層負責設備加入和離開網路、訊框安全和訊框路由。另外網路層還負責路由發現和維護、發現一步內鄰居並儲存鄰居相關資訊。有需要存取媒介時，會告知下層的媒介存取層做處理。</a:t>
            </a:r>
            <a:endParaRPr lang="en-US" altLang="zh-TW" smtClean="0"/>
          </a:p>
          <a:p>
            <a:pPr eaLnBrk="1" hangingPunct="1">
              <a:spcBef>
                <a:spcPct val="0"/>
              </a:spcBef>
            </a:pPr>
            <a:endParaRPr lang="en-US" altLang="zh-TW" smtClean="0"/>
          </a:p>
        </p:txBody>
      </p:sp>
      <p:sp>
        <p:nvSpPr>
          <p:cNvPr id="92164" name="投影片編號版面配置區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E69AAB-8651-4ACF-B003-140CF09CE738}" type="slidenum">
              <a:rPr kumimoji="0" lang="zh-TW" altLang="en-US" sz="1300" b="0" i="0" u="none" strike="noStrike" kern="1200" cap="none" spc="0" normalizeH="0" baseline="0" noProof="0" smtClean="0">
                <a:ln>
                  <a:noFill/>
                </a:ln>
                <a:solidFill>
                  <a:prstClr val="black"/>
                </a:solidFill>
                <a:effectLst/>
                <a:uLnTx/>
                <a:uFillTx/>
                <a:latin typeface="Calibri" panose="020F0502020204030204" pitchFamily="34"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zh-TW" altLang="en-US" sz="1300" b="0" i="0" u="none" strike="noStrike" kern="1200" cap="none" spc="0" normalizeH="0" baseline="0" noProof="0" smtClean="0">
              <a:ln>
                <a:noFill/>
              </a:ln>
              <a:solidFill>
                <a:prstClr val="black"/>
              </a:solidFill>
              <a:effectLst/>
              <a:uLnTx/>
              <a:uFillTx/>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9191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CF6D1C-1282-4DFC-BC28-64B4D3992E12}" type="slidenum">
              <a:rPr kumimoji="0" lang="en-US"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9421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smtClean="0"/>
              <a:t>Very low cost is needed because deployed applications are envisioned to be composed of possibly numerous, inexpensive, and disposable devices. </a:t>
            </a:r>
          </a:p>
          <a:p>
            <a:endParaRPr lang="en-US" altLang="en-US" smtClean="0"/>
          </a:p>
        </p:txBody>
      </p:sp>
    </p:spTree>
    <p:extLst>
      <p:ext uri="{BB962C8B-B14F-4D97-AF65-F5344CB8AC3E}">
        <p14:creationId xmlns:p14="http://schemas.microsoft.com/office/powerpoint/2010/main" val="4020522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81D489-727F-4D2D-A634-983D52054136}"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84295-E410-4418-A082-A28FE2EC7421}" type="slidenum">
              <a:rPr lang="en-US" smtClean="0"/>
              <a:t>‹#›</a:t>
            </a:fld>
            <a:endParaRPr lang="en-US"/>
          </a:p>
        </p:txBody>
      </p:sp>
    </p:spTree>
    <p:extLst>
      <p:ext uri="{BB962C8B-B14F-4D97-AF65-F5344CB8AC3E}">
        <p14:creationId xmlns:p14="http://schemas.microsoft.com/office/powerpoint/2010/main" val="1754744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1D489-727F-4D2D-A634-983D52054136}"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84295-E410-4418-A082-A28FE2EC7421}" type="slidenum">
              <a:rPr lang="en-US" smtClean="0"/>
              <a:t>‹#›</a:t>
            </a:fld>
            <a:endParaRPr lang="en-US"/>
          </a:p>
        </p:txBody>
      </p:sp>
    </p:spTree>
    <p:extLst>
      <p:ext uri="{BB962C8B-B14F-4D97-AF65-F5344CB8AC3E}">
        <p14:creationId xmlns:p14="http://schemas.microsoft.com/office/powerpoint/2010/main" val="3378995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1D489-727F-4D2D-A634-983D52054136}"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84295-E410-4418-A082-A28FE2EC7421}" type="slidenum">
              <a:rPr lang="en-US" smtClean="0"/>
              <a:t>‹#›</a:t>
            </a:fld>
            <a:endParaRPr lang="en-US"/>
          </a:p>
        </p:txBody>
      </p:sp>
    </p:spTree>
    <p:extLst>
      <p:ext uri="{BB962C8B-B14F-4D97-AF65-F5344CB8AC3E}">
        <p14:creationId xmlns:p14="http://schemas.microsoft.com/office/powerpoint/2010/main" val="1143881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ounded Rectangle 3"/>
          <p:cNvSpPr/>
          <p:nvPr/>
        </p:nvSpPr>
        <p:spPr>
          <a:xfrm>
            <a:off x="304801" y="228601"/>
            <a:ext cx="11595100"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a:ea typeface="+mn-ea"/>
              <a:cs typeface="+mn-cs"/>
            </a:endParaRPr>
          </a:p>
        </p:txBody>
      </p:sp>
      <p:grpSp>
        <p:nvGrpSpPr>
          <p:cNvPr id="5" name="Group 9"/>
          <p:cNvGrpSpPr>
            <a:grpSpLocks noChangeAspect="1"/>
          </p:cNvGrpSpPr>
          <p:nvPr/>
        </p:nvGrpSpPr>
        <p:grpSpPr bwMode="auto">
          <a:xfrm>
            <a:off x="281517" y="5354639"/>
            <a:ext cx="11631083" cy="1330325"/>
            <a:chOff x="-3905250" y="4294188"/>
            <a:chExt cx="13011150" cy="1892300"/>
          </a:xfrm>
        </p:grpSpPr>
        <p:sp>
          <p:nvSpPr>
            <p:cNvPr id="6" name="Freeform 14"/>
            <p:cNvSpPr>
              <a:spLocks/>
            </p:cNvSpPr>
            <p:nvPr/>
          </p:nvSpPr>
          <p:spPr bwMode="hidden">
            <a:xfrm>
              <a:off x="4810681" y="4499676"/>
              <a:ext cx="4295219"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Freeform 18"/>
            <p:cNvSpPr>
              <a:spLocks/>
            </p:cNvSpPr>
            <p:nvPr/>
          </p:nvSpPr>
          <p:spPr bwMode="hidden">
            <a:xfrm>
              <a:off x="-308538" y="4319027"/>
              <a:ext cx="8280254" cy="1208092"/>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Freeform 22"/>
            <p:cNvSpPr>
              <a:spLocks/>
            </p:cNvSpPr>
            <p:nvPr/>
          </p:nvSpPr>
          <p:spPr bwMode="hidden">
            <a:xfrm>
              <a:off x="4014" y="4334834"/>
              <a:ext cx="8164231"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Freeform 26"/>
            <p:cNvSpPr>
              <a:spLocks/>
            </p:cNvSpPr>
            <p:nvPr/>
          </p:nvSpPr>
          <p:spPr bwMode="hidden">
            <a:xfrm>
              <a:off x="4157164" y="4316769"/>
              <a:ext cx="4939265"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useBgFill="1">
          <p:nvSpPr>
            <p:cNvPr id="10" name="Freeform 10"/>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Date Placeholder 3"/>
          <p:cNvSpPr>
            <a:spLocks noGrp="1"/>
          </p:cNvSpPr>
          <p:nvPr>
            <p:ph type="dt" sz="half" idx="10"/>
          </p:nvPr>
        </p:nvSpPr>
        <p:spPr/>
        <p:txBody>
          <a:bodyPr/>
          <a:lstStyle>
            <a:lvl1pPr>
              <a:defRPr/>
            </a:lvl1pPr>
          </a:lstStyle>
          <a:p>
            <a:pPr>
              <a:defRPr/>
            </a:pPr>
            <a:fld id="{F8F51EAC-8083-4960-8EC6-05E655E5EEA6}" type="datetimeFigureOut">
              <a:rPr lang="en-CA" smtClean="0">
                <a:solidFill>
                  <a:srgbClr val="073E87"/>
                </a:solidFill>
              </a:rPr>
              <a:pPr>
                <a:defRPr/>
              </a:pPr>
              <a:t>2023-10-02</a:t>
            </a:fld>
            <a:endParaRPr lang="en-CA">
              <a:solidFill>
                <a:srgbClr val="073E87"/>
              </a:solidFill>
            </a:endParaRPr>
          </a:p>
        </p:txBody>
      </p:sp>
      <p:sp>
        <p:nvSpPr>
          <p:cNvPr id="12" name="Footer Placeholder 4"/>
          <p:cNvSpPr>
            <a:spLocks noGrp="1"/>
          </p:cNvSpPr>
          <p:nvPr>
            <p:ph type="ftr" sz="quarter" idx="11"/>
          </p:nvPr>
        </p:nvSpPr>
        <p:spPr/>
        <p:txBody>
          <a:bodyPr/>
          <a:lstStyle>
            <a:lvl1pPr>
              <a:defRPr/>
            </a:lvl1pPr>
          </a:lstStyle>
          <a:p>
            <a:pPr>
              <a:defRPr/>
            </a:pPr>
            <a:endParaRPr lang="en-CA">
              <a:solidFill>
                <a:srgbClr val="073E87"/>
              </a:solidFill>
            </a:endParaRPr>
          </a:p>
        </p:txBody>
      </p:sp>
      <p:sp>
        <p:nvSpPr>
          <p:cNvPr id="13"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3729444F-AFD2-403C-A949-B42AA08D4BAC}"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Tree>
    <p:extLst>
      <p:ext uri="{BB962C8B-B14F-4D97-AF65-F5344CB8AC3E}">
        <p14:creationId xmlns:p14="http://schemas.microsoft.com/office/powerpoint/2010/main" val="964741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fld id="{1B79584C-B66B-4554-AF2F-A3DAA61FD4A8}" type="datetimeFigureOut">
              <a:rPr lang="en-CA" smtClean="0">
                <a:solidFill>
                  <a:srgbClr val="073E87"/>
                </a:solidFill>
              </a:rPr>
              <a:pPr>
                <a:defRPr/>
              </a:pPr>
              <a:t>2023-10-02</a:t>
            </a:fld>
            <a:endParaRPr lang="en-CA">
              <a:solidFill>
                <a:srgbClr val="073E87"/>
              </a:solidFill>
            </a:endParaRPr>
          </a:p>
        </p:txBody>
      </p:sp>
      <p:sp>
        <p:nvSpPr>
          <p:cNvPr id="5" name="Footer Placeholder 4"/>
          <p:cNvSpPr>
            <a:spLocks noGrp="1"/>
          </p:cNvSpPr>
          <p:nvPr>
            <p:ph type="ftr" sz="quarter" idx="11"/>
          </p:nvPr>
        </p:nvSpPr>
        <p:spPr/>
        <p:txBody>
          <a:bodyPr/>
          <a:lstStyle>
            <a:lvl1pPr>
              <a:defRPr/>
            </a:lvl1pPr>
          </a:lstStyle>
          <a:p>
            <a:pPr>
              <a:defRPr/>
            </a:pPr>
            <a:endParaRPr lang="en-CA">
              <a:solidFill>
                <a:srgbClr val="073E87"/>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66750D3-67E1-41CE-8408-61D9A477A850}"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Tree>
    <p:extLst>
      <p:ext uri="{BB962C8B-B14F-4D97-AF65-F5344CB8AC3E}">
        <p14:creationId xmlns:p14="http://schemas.microsoft.com/office/powerpoint/2010/main" val="2879934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ounded Rectangle 3"/>
          <p:cNvSpPr/>
          <p:nvPr/>
        </p:nvSpPr>
        <p:spPr>
          <a:xfrm>
            <a:off x="304801" y="228600"/>
            <a:ext cx="11595100"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a:ea typeface="+mn-ea"/>
              <a:cs typeface="+mn-cs"/>
            </a:endParaRPr>
          </a:p>
        </p:txBody>
      </p:sp>
      <p:sp>
        <p:nvSpPr>
          <p:cNvPr id="5" name="Freeform 14"/>
          <p:cNvSpPr>
            <a:spLocks/>
          </p:cNvSpPr>
          <p:nvPr/>
        </p:nvSpPr>
        <p:spPr bwMode="hidden">
          <a:xfrm>
            <a:off x="8062384" y="4203701"/>
            <a:ext cx="3835400" cy="714375"/>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Freeform 18"/>
          <p:cNvSpPr>
            <a:spLocks/>
          </p:cNvSpPr>
          <p:nvPr/>
        </p:nvSpPr>
        <p:spPr bwMode="hidden">
          <a:xfrm>
            <a:off x="3492500" y="4075113"/>
            <a:ext cx="7393517" cy="850900"/>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Freeform 22"/>
          <p:cNvSpPr>
            <a:spLocks/>
          </p:cNvSpPr>
          <p:nvPr/>
        </p:nvSpPr>
        <p:spPr bwMode="hidden">
          <a:xfrm>
            <a:off x="3771900" y="4087813"/>
            <a:ext cx="7289800" cy="77470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Freeform 26"/>
          <p:cNvSpPr>
            <a:spLocks/>
          </p:cNvSpPr>
          <p:nvPr/>
        </p:nvSpPr>
        <p:spPr bwMode="hidden">
          <a:xfrm>
            <a:off x="7480301" y="4073526"/>
            <a:ext cx="4409017" cy="652463"/>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useBgFill="1">
        <p:nvSpPr>
          <p:cNvPr id="9" name="Freeform 10"/>
          <p:cNvSpPr>
            <a:spLocks/>
          </p:cNvSpPr>
          <p:nvPr/>
        </p:nvSpPr>
        <p:spPr bwMode="hidden">
          <a:xfrm>
            <a:off x="281517" y="4059239"/>
            <a:ext cx="11631083" cy="1328737"/>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Date Placeholder 3"/>
          <p:cNvSpPr>
            <a:spLocks noGrp="1"/>
          </p:cNvSpPr>
          <p:nvPr>
            <p:ph type="dt" sz="half" idx="10"/>
          </p:nvPr>
        </p:nvSpPr>
        <p:spPr/>
        <p:txBody>
          <a:bodyPr/>
          <a:lstStyle>
            <a:lvl1pPr>
              <a:defRPr/>
            </a:lvl1pPr>
          </a:lstStyle>
          <a:p>
            <a:pPr>
              <a:defRPr/>
            </a:pPr>
            <a:fld id="{341FE9BE-AE5B-454F-85D6-462F2210B956}" type="datetimeFigureOut">
              <a:rPr lang="en-CA" smtClean="0">
                <a:solidFill>
                  <a:srgbClr val="073E87"/>
                </a:solidFill>
              </a:rPr>
              <a:pPr>
                <a:defRPr/>
              </a:pPr>
              <a:t>2023-10-02</a:t>
            </a:fld>
            <a:endParaRPr lang="en-CA">
              <a:solidFill>
                <a:srgbClr val="073E87"/>
              </a:solidFill>
            </a:endParaRPr>
          </a:p>
        </p:txBody>
      </p:sp>
      <p:sp>
        <p:nvSpPr>
          <p:cNvPr id="11" name="Footer Placeholder 4"/>
          <p:cNvSpPr>
            <a:spLocks noGrp="1"/>
          </p:cNvSpPr>
          <p:nvPr>
            <p:ph type="ftr" sz="quarter" idx="11"/>
          </p:nvPr>
        </p:nvSpPr>
        <p:spPr/>
        <p:txBody>
          <a:bodyPr/>
          <a:lstStyle>
            <a:lvl1pPr>
              <a:defRPr/>
            </a:lvl1pPr>
          </a:lstStyle>
          <a:p>
            <a:pPr>
              <a:defRPr/>
            </a:pPr>
            <a:endParaRPr lang="en-CA">
              <a:solidFill>
                <a:srgbClr val="073E87"/>
              </a:solidFill>
            </a:endParaRPr>
          </a:p>
        </p:txBody>
      </p:sp>
      <p:sp>
        <p:nvSpPr>
          <p:cNvPr id="12"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27FA5B1E-8B3C-4FA5-8074-F6ACC338AC98}"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Tree>
    <p:extLst>
      <p:ext uri="{BB962C8B-B14F-4D97-AF65-F5344CB8AC3E}">
        <p14:creationId xmlns:p14="http://schemas.microsoft.com/office/powerpoint/2010/main" val="2653937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902207"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fld id="{0F8AB185-9782-460F-AE0A-D4F00374001E}" type="datetimeFigureOut">
              <a:rPr lang="en-CA" smtClean="0">
                <a:solidFill>
                  <a:srgbClr val="073E87"/>
                </a:solidFill>
              </a:rPr>
              <a:pPr>
                <a:defRPr/>
              </a:pPr>
              <a:t>2023-10-02</a:t>
            </a:fld>
            <a:endParaRPr lang="en-CA">
              <a:solidFill>
                <a:srgbClr val="073E87"/>
              </a:solidFill>
            </a:endParaRPr>
          </a:p>
        </p:txBody>
      </p:sp>
      <p:sp>
        <p:nvSpPr>
          <p:cNvPr id="6" name="Footer Placeholder 4"/>
          <p:cNvSpPr>
            <a:spLocks noGrp="1"/>
          </p:cNvSpPr>
          <p:nvPr>
            <p:ph type="ftr" sz="quarter" idx="16"/>
          </p:nvPr>
        </p:nvSpPr>
        <p:spPr/>
        <p:txBody>
          <a:bodyPr/>
          <a:lstStyle>
            <a:lvl1pPr>
              <a:defRPr/>
            </a:lvl1pPr>
          </a:lstStyle>
          <a:p>
            <a:pPr>
              <a:defRPr/>
            </a:pPr>
            <a:endParaRPr lang="en-CA">
              <a:solidFill>
                <a:srgbClr val="073E87"/>
              </a:solidFill>
            </a:endParaRPr>
          </a:p>
        </p:txBody>
      </p:sp>
      <p:sp>
        <p:nvSpPr>
          <p:cNvPr id="7" name="Slide Number Placeholder 5"/>
          <p:cNvSpPr>
            <a:spLocks noGrp="1"/>
          </p:cNvSpPr>
          <p:nvPr>
            <p:ph type="sldNum" sz="quarter" idx="17"/>
          </p:nvPr>
        </p:nvSpPr>
        <p:spPr/>
        <p:txBody>
          <a:bodyPr/>
          <a:lstStyle>
            <a:lvl1pPr>
              <a:defRPr/>
            </a:lvl1pPr>
          </a:lstStyle>
          <a:p>
            <a:pPr fontAlgn="base">
              <a:spcBef>
                <a:spcPct val="0"/>
              </a:spcBef>
              <a:spcAft>
                <a:spcPct val="0"/>
              </a:spcAft>
              <a:defRPr/>
            </a:pPr>
            <a:fld id="{66B7A9B6-4960-4AD5-A314-CCD1DB752853}"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Tree>
    <p:extLst>
      <p:ext uri="{BB962C8B-B14F-4D97-AF65-F5344CB8AC3E}">
        <p14:creationId xmlns:p14="http://schemas.microsoft.com/office/powerpoint/2010/main" val="2254099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D1BD52E6-685C-4CA0-9C68-1778C658BD04}" type="datetimeFigureOut">
              <a:rPr lang="en-CA" smtClean="0">
                <a:solidFill>
                  <a:srgbClr val="073E87"/>
                </a:solidFill>
              </a:rPr>
              <a:pPr>
                <a:defRPr/>
              </a:pPr>
              <a:t>2023-10-02</a:t>
            </a:fld>
            <a:endParaRPr lang="en-CA">
              <a:solidFill>
                <a:srgbClr val="073E87"/>
              </a:solidFill>
            </a:endParaRPr>
          </a:p>
        </p:txBody>
      </p:sp>
      <p:sp>
        <p:nvSpPr>
          <p:cNvPr id="8" name="Footer Placeholder 4"/>
          <p:cNvSpPr>
            <a:spLocks noGrp="1"/>
          </p:cNvSpPr>
          <p:nvPr>
            <p:ph type="ftr" sz="quarter" idx="11"/>
          </p:nvPr>
        </p:nvSpPr>
        <p:spPr/>
        <p:txBody>
          <a:bodyPr/>
          <a:lstStyle>
            <a:lvl1pPr>
              <a:defRPr/>
            </a:lvl1pPr>
          </a:lstStyle>
          <a:p>
            <a:pPr>
              <a:defRPr/>
            </a:pPr>
            <a:endParaRPr lang="en-CA">
              <a:solidFill>
                <a:srgbClr val="073E87"/>
              </a:solidFill>
            </a:endParaRPr>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3FCCF85-AC6B-42BD-A989-954835461860}"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Tree>
    <p:extLst>
      <p:ext uri="{BB962C8B-B14F-4D97-AF65-F5344CB8AC3E}">
        <p14:creationId xmlns:p14="http://schemas.microsoft.com/office/powerpoint/2010/main" val="456696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9476ECE-9464-442E-A1A1-3C603916E494}" type="datetimeFigureOut">
              <a:rPr lang="en-CA" smtClean="0">
                <a:solidFill>
                  <a:srgbClr val="073E87"/>
                </a:solidFill>
              </a:rPr>
              <a:pPr>
                <a:defRPr/>
              </a:pPr>
              <a:t>2023-10-02</a:t>
            </a:fld>
            <a:endParaRPr lang="en-CA">
              <a:solidFill>
                <a:srgbClr val="073E87"/>
              </a:solidFill>
            </a:endParaRPr>
          </a:p>
        </p:txBody>
      </p:sp>
      <p:sp>
        <p:nvSpPr>
          <p:cNvPr id="4" name="Footer Placeholder 4"/>
          <p:cNvSpPr>
            <a:spLocks noGrp="1"/>
          </p:cNvSpPr>
          <p:nvPr>
            <p:ph type="ftr" sz="quarter" idx="11"/>
          </p:nvPr>
        </p:nvSpPr>
        <p:spPr/>
        <p:txBody>
          <a:bodyPr/>
          <a:lstStyle>
            <a:lvl1pPr>
              <a:defRPr/>
            </a:lvl1pPr>
          </a:lstStyle>
          <a:p>
            <a:pPr>
              <a:defRPr/>
            </a:pPr>
            <a:endParaRPr lang="en-CA">
              <a:solidFill>
                <a:srgbClr val="073E87"/>
              </a:solidFill>
            </a:endParaRPr>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324C5031-105B-40A4-B11D-A52B445E7CA7}"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Tree>
    <p:extLst>
      <p:ext uri="{BB962C8B-B14F-4D97-AF65-F5344CB8AC3E}">
        <p14:creationId xmlns:p14="http://schemas.microsoft.com/office/powerpoint/2010/main" val="3514412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ounded Rectangle 1"/>
          <p:cNvSpPr/>
          <p:nvPr/>
        </p:nvSpPr>
        <p:spPr>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a:ea typeface="+mn-ea"/>
              <a:cs typeface="+mn-cs"/>
            </a:endParaRPr>
          </a:p>
        </p:txBody>
      </p:sp>
      <p:grpSp>
        <p:nvGrpSpPr>
          <p:cNvPr id="3" name="Group 5"/>
          <p:cNvGrpSpPr>
            <a:grpSpLocks noChangeAspect="1"/>
          </p:cNvGrpSpPr>
          <p:nvPr/>
        </p:nvGrpSpPr>
        <p:grpSpPr bwMode="auto">
          <a:xfrm>
            <a:off x="281517" y="714376"/>
            <a:ext cx="11631083" cy="1330325"/>
            <a:chOff x="-3905251" y="4294188"/>
            <a:chExt cx="13027839" cy="1892300"/>
          </a:xfrm>
        </p:grpSpPr>
        <p:sp>
          <p:nvSpPr>
            <p:cNvPr id="4" name="Freeform 14"/>
            <p:cNvSpPr>
              <a:spLocks/>
            </p:cNvSpPr>
            <p:nvPr/>
          </p:nvSpPr>
          <p:spPr bwMode="hidden">
            <a:xfrm>
              <a:off x="4810006" y="4499677"/>
              <a:ext cx="4295986"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Freeform 18"/>
            <p:cNvSpPr>
              <a:spLocks/>
            </p:cNvSpPr>
            <p:nvPr/>
          </p:nvSpPr>
          <p:spPr bwMode="hidden">
            <a:xfrm>
              <a:off x="-308667" y="4319028"/>
              <a:ext cx="8279020" cy="1208091"/>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Freeform 22"/>
            <p:cNvSpPr>
              <a:spLocks/>
            </p:cNvSpPr>
            <p:nvPr/>
          </p:nvSpPr>
          <p:spPr bwMode="hidden">
            <a:xfrm>
              <a:off x="4286" y="4334834"/>
              <a:ext cx="8165219"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Freeform 26"/>
            <p:cNvSpPr>
              <a:spLocks/>
            </p:cNvSpPr>
            <p:nvPr/>
          </p:nvSpPr>
          <p:spPr bwMode="hidden">
            <a:xfrm>
              <a:off x="4155651" y="4316769"/>
              <a:ext cx="4940859"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useBgFill="1">
          <p:nvSpPr>
            <p:cNvPr id="8" name="Freeform 25"/>
            <p:cNvSpPr>
              <a:spLocks/>
            </p:cNvSpPr>
            <p:nvPr/>
          </p:nvSpPr>
          <p:spPr bwMode="hidden">
            <a:xfrm>
              <a:off x="-3905251" y="4294188"/>
              <a:ext cx="13027839"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9" name="Date Placeholder 1"/>
          <p:cNvSpPr>
            <a:spLocks noGrp="1"/>
          </p:cNvSpPr>
          <p:nvPr>
            <p:ph type="dt" sz="half" idx="10"/>
          </p:nvPr>
        </p:nvSpPr>
        <p:spPr/>
        <p:txBody>
          <a:bodyPr/>
          <a:lstStyle>
            <a:lvl1pPr>
              <a:defRPr/>
            </a:lvl1pPr>
          </a:lstStyle>
          <a:p>
            <a:pPr>
              <a:defRPr/>
            </a:pPr>
            <a:fld id="{534BC9F9-DDC1-44D3-824D-DE5E10BEE91D}" type="datetimeFigureOut">
              <a:rPr lang="en-CA" smtClean="0">
                <a:solidFill>
                  <a:srgbClr val="073E87"/>
                </a:solidFill>
              </a:rPr>
              <a:pPr>
                <a:defRPr/>
              </a:pPr>
              <a:t>2023-10-02</a:t>
            </a:fld>
            <a:endParaRPr lang="en-CA">
              <a:solidFill>
                <a:srgbClr val="073E87"/>
              </a:solidFill>
            </a:endParaRPr>
          </a:p>
        </p:txBody>
      </p:sp>
      <p:sp>
        <p:nvSpPr>
          <p:cNvPr id="10" name="Footer Placeholder 2"/>
          <p:cNvSpPr>
            <a:spLocks noGrp="1"/>
          </p:cNvSpPr>
          <p:nvPr>
            <p:ph type="ftr" sz="quarter" idx="11"/>
          </p:nvPr>
        </p:nvSpPr>
        <p:spPr/>
        <p:txBody>
          <a:bodyPr/>
          <a:lstStyle>
            <a:lvl1pPr>
              <a:defRPr/>
            </a:lvl1pPr>
          </a:lstStyle>
          <a:p>
            <a:pPr>
              <a:defRPr/>
            </a:pPr>
            <a:endParaRPr lang="en-CA">
              <a:solidFill>
                <a:srgbClr val="073E87"/>
              </a:solidFill>
            </a:endParaRPr>
          </a:p>
        </p:txBody>
      </p:sp>
      <p:sp>
        <p:nvSpPr>
          <p:cNvPr id="11" name="Slide Number Placeholder 3"/>
          <p:cNvSpPr>
            <a:spLocks noGrp="1"/>
          </p:cNvSpPr>
          <p:nvPr>
            <p:ph type="sldNum" sz="quarter" idx="12"/>
          </p:nvPr>
        </p:nvSpPr>
        <p:spPr/>
        <p:txBody>
          <a:bodyPr/>
          <a:lstStyle>
            <a:lvl1pPr>
              <a:defRPr/>
            </a:lvl1pPr>
          </a:lstStyle>
          <a:p>
            <a:pPr fontAlgn="base">
              <a:spcBef>
                <a:spcPct val="0"/>
              </a:spcBef>
              <a:spcAft>
                <a:spcPct val="0"/>
              </a:spcAft>
              <a:defRPr/>
            </a:pPr>
            <a:fld id="{83D58245-21FE-4372-BEC3-531CDD868D1F}"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Tree>
    <p:extLst>
      <p:ext uri="{BB962C8B-B14F-4D97-AF65-F5344CB8AC3E}">
        <p14:creationId xmlns:p14="http://schemas.microsoft.com/office/powerpoint/2010/main" val="1549288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ounded Rectangle 4"/>
          <p:cNvSpPr/>
          <p:nvPr/>
        </p:nvSpPr>
        <p:spPr>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a:ea typeface="+mn-ea"/>
              <a:cs typeface="+mn-cs"/>
            </a:endParaRPr>
          </a:p>
        </p:txBody>
      </p:sp>
      <p:grpSp>
        <p:nvGrpSpPr>
          <p:cNvPr id="6" name="Group 23"/>
          <p:cNvGrpSpPr>
            <a:grpSpLocks noChangeAspect="1"/>
          </p:cNvGrpSpPr>
          <p:nvPr/>
        </p:nvGrpSpPr>
        <p:grpSpPr bwMode="auto">
          <a:xfrm>
            <a:off x="281517" y="714376"/>
            <a:ext cx="11631083" cy="1331913"/>
            <a:chOff x="-3905250" y="4294188"/>
            <a:chExt cx="13011150" cy="1892300"/>
          </a:xfrm>
        </p:grpSpPr>
        <p:sp>
          <p:nvSpPr>
            <p:cNvPr id="7" name="Freeform 14"/>
            <p:cNvSpPr>
              <a:spLocks/>
            </p:cNvSpPr>
            <p:nvPr/>
          </p:nvSpPr>
          <p:spPr bwMode="hidden">
            <a:xfrm>
              <a:off x="4810681" y="4501687"/>
              <a:ext cx="4295219" cy="1014940"/>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Freeform 18"/>
            <p:cNvSpPr>
              <a:spLocks/>
            </p:cNvSpPr>
            <p:nvPr/>
          </p:nvSpPr>
          <p:spPr bwMode="hidden">
            <a:xfrm>
              <a:off x="-308538" y="4318998"/>
              <a:ext cx="8280254" cy="1208906"/>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Freeform 22"/>
            <p:cNvSpPr>
              <a:spLocks/>
            </p:cNvSpPr>
            <p:nvPr/>
          </p:nvSpPr>
          <p:spPr bwMode="hidden">
            <a:xfrm>
              <a:off x="4014" y="4334786"/>
              <a:ext cx="8164231" cy="1102902"/>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Freeform 26"/>
            <p:cNvSpPr>
              <a:spLocks/>
            </p:cNvSpPr>
            <p:nvPr/>
          </p:nvSpPr>
          <p:spPr bwMode="hidden">
            <a:xfrm>
              <a:off x="4157164" y="4316742"/>
              <a:ext cx="4939265" cy="926979"/>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useBgFill="1">
          <p:nvSpPr>
            <p:cNvPr id="11" name="Freeform 25"/>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4" name="Text Placeholder 3"/>
          <p:cNvSpPr>
            <a:spLocks noGrp="1"/>
          </p:cNvSpPr>
          <p:nvPr>
            <p:ph type="body" sz="half" idx="2"/>
          </p:nvPr>
        </p:nvSpPr>
        <p:spPr>
          <a:xfrm>
            <a:off x="1219200" y="3581401"/>
            <a:ext cx="44704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4"/>
          <p:cNvSpPr>
            <a:spLocks noGrp="1"/>
          </p:cNvSpPr>
          <p:nvPr>
            <p:ph type="dt" sz="half" idx="10"/>
          </p:nvPr>
        </p:nvSpPr>
        <p:spPr/>
        <p:txBody>
          <a:bodyPr/>
          <a:lstStyle>
            <a:lvl1pPr>
              <a:defRPr/>
            </a:lvl1pPr>
          </a:lstStyle>
          <a:p>
            <a:pPr>
              <a:defRPr/>
            </a:pPr>
            <a:fld id="{36071AA5-19E0-4318-8727-1AAC59CA2FE7}" type="datetimeFigureOut">
              <a:rPr lang="en-CA" smtClean="0">
                <a:solidFill>
                  <a:srgbClr val="073E87"/>
                </a:solidFill>
              </a:rPr>
              <a:pPr>
                <a:defRPr/>
              </a:pPr>
              <a:t>2023-10-02</a:t>
            </a:fld>
            <a:endParaRPr lang="en-CA">
              <a:solidFill>
                <a:srgbClr val="073E87"/>
              </a:solidFill>
            </a:endParaRPr>
          </a:p>
        </p:txBody>
      </p:sp>
      <p:sp>
        <p:nvSpPr>
          <p:cNvPr id="13" name="Footer Placeholder 5"/>
          <p:cNvSpPr>
            <a:spLocks noGrp="1"/>
          </p:cNvSpPr>
          <p:nvPr>
            <p:ph type="ftr" sz="quarter" idx="11"/>
          </p:nvPr>
        </p:nvSpPr>
        <p:spPr/>
        <p:txBody>
          <a:bodyPr/>
          <a:lstStyle>
            <a:lvl1pPr>
              <a:defRPr/>
            </a:lvl1pPr>
          </a:lstStyle>
          <a:p>
            <a:pPr>
              <a:defRPr/>
            </a:pPr>
            <a:endParaRPr lang="en-CA">
              <a:solidFill>
                <a:srgbClr val="073E87"/>
              </a:solidFill>
            </a:endParaRPr>
          </a:p>
        </p:txBody>
      </p:sp>
      <p:sp>
        <p:nvSpPr>
          <p:cNvPr id="14"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5A9AFAF8-5473-48D4-BF37-8CA62BB43276}"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Tree>
    <p:extLst>
      <p:ext uri="{BB962C8B-B14F-4D97-AF65-F5344CB8AC3E}">
        <p14:creationId xmlns:p14="http://schemas.microsoft.com/office/powerpoint/2010/main" val="337883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1D489-727F-4D2D-A634-983D52054136}"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84295-E410-4418-A082-A28FE2EC7421}" type="slidenum">
              <a:rPr lang="en-US" smtClean="0"/>
              <a:t>‹#›</a:t>
            </a:fld>
            <a:endParaRPr lang="en-US"/>
          </a:p>
        </p:txBody>
      </p:sp>
    </p:spTree>
    <p:extLst>
      <p:ext uri="{BB962C8B-B14F-4D97-AF65-F5344CB8AC3E}">
        <p14:creationId xmlns:p14="http://schemas.microsoft.com/office/powerpoint/2010/main" val="3710723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ounded Rectangle 4"/>
          <p:cNvSpPr/>
          <p:nvPr/>
        </p:nvSpPr>
        <p:spPr>
          <a:xfrm>
            <a:off x="304801" y="228601"/>
            <a:ext cx="11595100"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a:ea typeface="+mn-ea"/>
              <a:cs typeface="+mn-cs"/>
            </a:endParaRPr>
          </a:p>
        </p:txBody>
      </p:sp>
      <p:grpSp>
        <p:nvGrpSpPr>
          <p:cNvPr id="6" name="Group 8"/>
          <p:cNvGrpSpPr>
            <a:grpSpLocks noChangeAspect="1"/>
          </p:cNvGrpSpPr>
          <p:nvPr/>
        </p:nvGrpSpPr>
        <p:grpSpPr bwMode="auto">
          <a:xfrm>
            <a:off x="281517" y="5354639"/>
            <a:ext cx="11631083" cy="1330325"/>
            <a:chOff x="-3905250" y="4294188"/>
            <a:chExt cx="13011150" cy="1892300"/>
          </a:xfrm>
        </p:grpSpPr>
        <p:sp>
          <p:nvSpPr>
            <p:cNvPr id="7" name="Freeform 14"/>
            <p:cNvSpPr>
              <a:spLocks/>
            </p:cNvSpPr>
            <p:nvPr/>
          </p:nvSpPr>
          <p:spPr bwMode="hidden">
            <a:xfrm>
              <a:off x="4810681" y="4499676"/>
              <a:ext cx="4295219"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Freeform 18"/>
            <p:cNvSpPr>
              <a:spLocks/>
            </p:cNvSpPr>
            <p:nvPr/>
          </p:nvSpPr>
          <p:spPr bwMode="hidden">
            <a:xfrm>
              <a:off x="-308538" y="4319027"/>
              <a:ext cx="8280254" cy="1208092"/>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Freeform 22"/>
            <p:cNvSpPr>
              <a:spLocks/>
            </p:cNvSpPr>
            <p:nvPr/>
          </p:nvSpPr>
          <p:spPr bwMode="hidden">
            <a:xfrm>
              <a:off x="4014" y="4334834"/>
              <a:ext cx="8164231"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Freeform 26"/>
            <p:cNvSpPr>
              <a:spLocks/>
            </p:cNvSpPr>
            <p:nvPr/>
          </p:nvSpPr>
          <p:spPr bwMode="hidden">
            <a:xfrm>
              <a:off x="4157164" y="4316769"/>
              <a:ext cx="4939265"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useBgFill="1">
          <p:nvSpPr>
            <p:cNvPr id="11" name="Freeform 25"/>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2" name="Date Placeholder 4"/>
          <p:cNvSpPr>
            <a:spLocks noGrp="1"/>
          </p:cNvSpPr>
          <p:nvPr>
            <p:ph type="dt" sz="half" idx="10"/>
          </p:nvPr>
        </p:nvSpPr>
        <p:spPr/>
        <p:txBody>
          <a:bodyPr/>
          <a:lstStyle>
            <a:lvl1pPr>
              <a:defRPr/>
            </a:lvl1pPr>
          </a:lstStyle>
          <a:p>
            <a:pPr>
              <a:defRPr/>
            </a:pPr>
            <a:fld id="{E0D5DB35-9B6E-4E5C-B44B-289859440717}" type="datetimeFigureOut">
              <a:rPr lang="en-CA" smtClean="0">
                <a:solidFill>
                  <a:srgbClr val="073E87"/>
                </a:solidFill>
              </a:rPr>
              <a:pPr>
                <a:defRPr/>
              </a:pPr>
              <a:t>2023-10-02</a:t>
            </a:fld>
            <a:endParaRPr lang="en-CA">
              <a:solidFill>
                <a:srgbClr val="073E87"/>
              </a:solidFill>
            </a:endParaRPr>
          </a:p>
        </p:txBody>
      </p:sp>
      <p:sp>
        <p:nvSpPr>
          <p:cNvPr id="13" name="Footer Placeholder 5"/>
          <p:cNvSpPr>
            <a:spLocks noGrp="1"/>
          </p:cNvSpPr>
          <p:nvPr>
            <p:ph type="ftr" sz="quarter" idx="11"/>
          </p:nvPr>
        </p:nvSpPr>
        <p:spPr/>
        <p:txBody>
          <a:bodyPr/>
          <a:lstStyle>
            <a:lvl1pPr>
              <a:defRPr/>
            </a:lvl1pPr>
          </a:lstStyle>
          <a:p>
            <a:pPr>
              <a:defRPr/>
            </a:pPr>
            <a:endParaRPr lang="en-CA">
              <a:solidFill>
                <a:srgbClr val="073E87"/>
              </a:solidFill>
            </a:endParaRPr>
          </a:p>
        </p:txBody>
      </p:sp>
      <p:sp>
        <p:nvSpPr>
          <p:cNvPr id="14"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B046FCCE-795B-48CB-AC4A-1E93EB393E81}"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Tree>
    <p:extLst>
      <p:ext uri="{BB962C8B-B14F-4D97-AF65-F5344CB8AC3E}">
        <p14:creationId xmlns:p14="http://schemas.microsoft.com/office/powerpoint/2010/main" val="498364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63426EE-56F7-4731-8AD4-E98DD549184B}" type="datetimeFigureOut">
              <a:rPr lang="en-CA" smtClean="0">
                <a:solidFill>
                  <a:srgbClr val="073E87"/>
                </a:solidFill>
              </a:rPr>
              <a:pPr>
                <a:defRPr/>
              </a:pPr>
              <a:t>2023-10-02</a:t>
            </a:fld>
            <a:endParaRPr lang="en-CA">
              <a:solidFill>
                <a:srgbClr val="073E87"/>
              </a:solidFill>
            </a:endParaRPr>
          </a:p>
        </p:txBody>
      </p:sp>
      <p:sp>
        <p:nvSpPr>
          <p:cNvPr id="5" name="Footer Placeholder 4"/>
          <p:cNvSpPr>
            <a:spLocks noGrp="1"/>
          </p:cNvSpPr>
          <p:nvPr>
            <p:ph type="ftr" sz="quarter" idx="11"/>
          </p:nvPr>
        </p:nvSpPr>
        <p:spPr/>
        <p:txBody>
          <a:bodyPr/>
          <a:lstStyle>
            <a:lvl1pPr>
              <a:defRPr/>
            </a:lvl1pPr>
          </a:lstStyle>
          <a:p>
            <a:pPr>
              <a:defRPr/>
            </a:pPr>
            <a:endParaRPr lang="en-CA">
              <a:solidFill>
                <a:srgbClr val="073E87"/>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E7F00118-C3C8-46E4-B9C1-ACC55B5ADBF2}"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Tree>
    <p:extLst>
      <p:ext uri="{BB962C8B-B14F-4D97-AF65-F5344CB8AC3E}">
        <p14:creationId xmlns:p14="http://schemas.microsoft.com/office/powerpoint/2010/main" val="4002184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ounded Rectangle 3"/>
          <p:cNvSpPr/>
          <p:nvPr/>
        </p:nvSpPr>
        <p:spPr bwMode="hidden">
          <a:xfrm>
            <a:off x="304801" y="228601"/>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a:ea typeface="+mn-ea"/>
              <a:cs typeface="+mn-cs"/>
            </a:endParaRPr>
          </a:p>
        </p:txBody>
      </p:sp>
      <p:grpSp>
        <p:nvGrpSpPr>
          <p:cNvPr id="5" name="Group 14"/>
          <p:cNvGrpSpPr>
            <a:grpSpLocks noChangeAspect="1"/>
          </p:cNvGrpSpPr>
          <p:nvPr/>
        </p:nvGrpSpPr>
        <p:grpSpPr bwMode="auto">
          <a:xfrm>
            <a:off x="281517" y="714376"/>
            <a:ext cx="11631083" cy="1331913"/>
            <a:chOff x="-3905250" y="4294188"/>
            <a:chExt cx="13011150" cy="1892300"/>
          </a:xfrm>
        </p:grpSpPr>
        <p:sp>
          <p:nvSpPr>
            <p:cNvPr id="6" name="Freeform 14"/>
            <p:cNvSpPr>
              <a:spLocks/>
            </p:cNvSpPr>
            <p:nvPr/>
          </p:nvSpPr>
          <p:spPr bwMode="hidden">
            <a:xfrm>
              <a:off x="4810681" y="4501687"/>
              <a:ext cx="4295219" cy="1014940"/>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Freeform 18"/>
            <p:cNvSpPr>
              <a:spLocks/>
            </p:cNvSpPr>
            <p:nvPr/>
          </p:nvSpPr>
          <p:spPr bwMode="hidden">
            <a:xfrm>
              <a:off x="-308538" y="4318998"/>
              <a:ext cx="8280254" cy="1208906"/>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Freeform 22"/>
            <p:cNvSpPr>
              <a:spLocks/>
            </p:cNvSpPr>
            <p:nvPr/>
          </p:nvSpPr>
          <p:spPr bwMode="hidden">
            <a:xfrm>
              <a:off x="4014" y="4334786"/>
              <a:ext cx="8164231" cy="1102902"/>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Freeform 26"/>
            <p:cNvSpPr>
              <a:spLocks/>
            </p:cNvSpPr>
            <p:nvPr/>
          </p:nvSpPr>
          <p:spPr bwMode="hidden">
            <a:xfrm>
              <a:off x="4157164" y="4316742"/>
              <a:ext cx="4939265" cy="926979"/>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useBgFill="1">
          <p:nvSpPr>
            <p:cNvPr id="10" name="Freeform 25"/>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 name="Vertical Title 1"/>
          <p:cNvSpPr>
            <a:spLocks noGrp="1"/>
          </p:cNvSpPr>
          <p:nvPr>
            <p:ph type="title" orient="vert"/>
          </p:nvPr>
        </p:nvSpPr>
        <p:spPr>
          <a:xfrm>
            <a:off x="8839200" y="1447801"/>
            <a:ext cx="2743200" cy="4487333"/>
          </a:xfrm>
        </p:spPr>
        <p:txBody>
          <a:bodyPr vert="eaVert"/>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p:txBody>
          <a:bodyPr/>
          <a:lstStyle>
            <a:lvl1pPr>
              <a:defRPr/>
            </a:lvl1pPr>
          </a:lstStyle>
          <a:p>
            <a:pPr>
              <a:defRPr/>
            </a:pPr>
            <a:fld id="{EDFDB2D4-1C0E-4F6E-A89D-E9C2C1B8D496}" type="datetimeFigureOut">
              <a:rPr lang="en-CA" smtClean="0">
                <a:solidFill>
                  <a:srgbClr val="073E87"/>
                </a:solidFill>
              </a:rPr>
              <a:pPr>
                <a:defRPr/>
              </a:pPr>
              <a:t>2023-10-02</a:t>
            </a:fld>
            <a:endParaRPr lang="en-CA">
              <a:solidFill>
                <a:srgbClr val="073E87"/>
              </a:solidFill>
            </a:endParaRPr>
          </a:p>
        </p:txBody>
      </p:sp>
      <p:sp>
        <p:nvSpPr>
          <p:cNvPr id="12" name="Footer Placeholder 4"/>
          <p:cNvSpPr>
            <a:spLocks noGrp="1"/>
          </p:cNvSpPr>
          <p:nvPr>
            <p:ph type="ftr" sz="quarter" idx="11"/>
          </p:nvPr>
        </p:nvSpPr>
        <p:spPr/>
        <p:txBody>
          <a:bodyPr/>
          <a:lstStyle>
            <a:lvl1pPr>
              <a:defRPr/>
            </a:lvl1pPr>
          </a:lstStyle>
          <a:p>
            <a:pPr>
              <a:defRPr/>
            </a:pPr>
            <a:endParaRPr lang="en-CA">
              <a:solidFill>
                <a:srgbClr val="073E87"/>
              </a:solidFill>
            </a:endParaRPr>
          </a:p>
        </p:txBody>
      </p:sp>
      <p:sp>
        <p:nvSpPr>
          <p:cNvPr id="13"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A21FE3E3-055C-4B0B-8EFB-544677CC88CB}"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Tree>
    <p:extLst>
      <p:ext uri="{BB962C8B-B14F-4D97-AF65-F5344CB8AC3E}">
        <p14:creationId xmlns:p14="http://schemas.microsoft.com/office/powerpoint/2010/main" val="2409328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09600" y="1600201"/>
            <a:ext cx="53848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6197600" y="1600200"/>
            <a:ext cx="5384800" cy="21859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197600" y="3938589"/>
            <a:ext cx="5384800" cy="21875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4"/>
          <p:cNvSpPr>
            <a:spLocks noGrp="1" noChangeArrowheads="1"/>
          </p:cNvSpPr>
          <p:nvPr>
            <p:ph type="dt" sz="half" idx="10"/>
          </p:nvPr>
        </p:nvSpPr>
        <p:spPr/>
        <p:txBody>
          <a:bodyPr/>
          <a:lstStyle>
            <a:lvl1pPr>
              <a:defRPr/>
            </a:lvl1pPr>
          </a:lstStyle>
          <a:p>
            <a:pPr>
              <a:defRPr/>
            </a:pPr>
            <a:endParaRPr lang="en-US" altLang="zh-TW">
              <a:solidFill>
                <a:srgbClr val="073E87"/>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TW">
              <a:solidFill>
                <a:srgbClr val="073E87"/>
              </a:solidFill>
            </a:endParaRPr>
          </a:p>
        </p:txBody>
      </p:sp>
      <p:sp>
        <p:nvSpPr>
          <p:cNvPr id="8"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6161FA6C-65EA-4654-BE77-32A7A94940B5}" type="slidenum">
              <a:rPr lang="en-US" altLang="zh-TW" smtClean="0">
                <a:solidFill>
                  <a:srgbClr val="073E87"/>
                </a:solidFill>
                <a:cs typeface="Arial" panose="020B0604020202020204" pitchFamily="34" charset="0"/>
              </a:rPr>
              <a:pPr fontAlgn="base">
                <a:spcBef>
                  <a:spcPct val="0"/>
                </a:spcBef>
                <a:spcAft>
                  <a:spcPct val="0"/>
                </a:spcAft>
                <a:defRPr/>
              </a:pPr>
              <a:t>‹#›</a:t>
            </a:fld>
            <a:endParaRPr lang="en-US" altLang="zh-TW">
              <a:solidFill>
                <a:srgbClr val="073E87"/>
              </a:solidFill>
              <a:cs typeface="Arial" panose="020B0604020202020204" pitchFamily="34" charset="0"/>
            </a:endParaRPr>
          </a:p>
        </p:txBody>
      </p:sp>
    </p:spTree>
    <p:extLst>
      <p:ext uri="{BB962C8B-B14F-4D97-AF65-F5344CB8AC3E}">
        <p14:creationId xmlns:p14="http://schemas.microsoft.com/office/powerpoint/2010/main" val="1339759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09600" y="1600201"/>
            <a:ext cx="53848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Date Placeholder 4"/>
          <p:cNvSpPr>
            <a:spLocks noGrp="1" noChangeArrowheads="1"/>
          </p:cNvSpPr>
          <p:nvPr>
            <p:ph type="dt" sz="half" idx="10"/>
          </p:nvPr>
        </p:nvSpPr>
        <p:spPr/>
        <p:txBody>
          <a:bodyPr/>
          <a:lstStyle>
            <a:lvl1pPr>
              <a:defRPr/>
            </a:lvl1pPr>
          </a:lstStyle>
          <a:p>
            <a:pPr>
              <a:defRPr/>
            </a:pPr>
            <a:endParaRPr lang="en-US" altLang="zh-TW">
              <a:solidFill>
                <a:srgbClr val="073E87"/>
              </a:solidFill>
            </a:endParaRP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zh-TW">
              <a:solidFill>
                <a:srgbClr val="073E87"/>
              </a:solidFill>
            </a:endParaRPr>
          </a:p>
        </p:txBody>
      </p:sp>
      <p:sp>
        <p:nvSpPr>
          <p:cNvPr id="7" name="Slide Number Placeholder 6"/>
          <p:cNvSpPr>
            <a:spLocks noGrp="1" noChangeArrowheads="1"/>
          </p:cNvSpPr>
          <p:nvPr>
            <p:ph type="sldNum" sz="quarter" idx="12"/>
          </p:nvPr>
        </p:nvSpPr>
        <p:spPr/>
        <p:txBody>
          <a:bodyPr/>
          <a:lstStyle>
            <a:lvl1pPr>
              <a:defRPr/>
            </a:lvl1pPr>
          </a:lstStyle>
          <a:p>
            <a:pPr fontAlgn="base">
              <a:spcBef>
                <a:spcPct val="0"/>
              </a:spcBef>
              <a:spcAft>
                <a:spcPct val="0"/>
              </a:spcAft>
              <a:defRPr/>
            </a:pPr>
            <a:fld id="{A24A121E-0B67-44F1-A020-D29EA6F45973}" type="slidenum">
              <a:rPr lang="en-US" altLang="zh-TW" smtClean="0">
                <a:solidFill>
                  <a:srgbClr val="073E87"/>
                </a:solidFill>
                <a:cs typeface="Arial" panose="020B0604020202020204" pitchFamily="34" charset="0"/>
              </a:rPr>
              <a:pPr fontAlgn="base">
                <a:spcBef>
                  <a:spcPct val="0"/>
                </a:spcBef>
                <a:spcAft>
                  <a:spcPct val="0"/>
                </a:spcAft>
                <a:defRPr/>
              </a:pPr>
              <a:t>‹#›</a:t>
            </a:fld>
            <a:endParaRPr lang="en-US" altLang="zh-TW">
              <a:solidFill>
                <a:srgbClr val="073E87"/>
              </a:solidFill>
              <a:cs typeface="Arial" panose="020B0604020202020204" pitchFamily="34" charset="0"/>
            </a:endParaRPr>
          </a:p>
        </p:txBody>
      </p:sp>
    </p:spTree>
    <p:extLst>
      <p:ext uri="{BB962C8B-B14F-4D97-AF65-F5344CB8AC3E}">
        <p14:creationId xmlns:p14="http://schemas.microsoft.com/office/powerpoint/2010/main" val="27143808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64217" y="457200"/>
            <a:ext cx="10363200" cy="1143000"/>
          </a:xfrm>
        </p:spPr>
        <p:txBody>
          <a:bodyPr/>
          <a:lstStyle/>
          <a:p>
            <a:r>
              <a:rPr lang="en-US"/>
              <a:t>Click to edit Master title style</a:t>
            </a:r>
          </a:p>
        </p:txBody>
      </p:sp>
      <p:sp>
        <p:nvSpPr>
          <p:cNvPr id="3" name="ClipArt Placeholder 2"/>
          <p:cNvSpPr>
            <a:spLocks noGrp="1"/>
          </p:cNvSpPr>
          <p:nvPr>
            <p:ph type="clipArt" sz="half" idx="1"/>
          </p:nvPr>
        </p:nvSpPr>
        <p:spPr>
          <a:xfrm>
            <a:off x="1564217" y="1981200"/>
            <a:ext cx="5080000" cy="4114800"/>
          </a:xfrm>
        </p:spPr>
        <p:txBody>
          <a:bodyPr/>
          <a:lstStyle/>
          <a:p>
            <a:pPr lvl="0"/>
            <a:endParaRPr lang="en-US" noProof="0"/>
          </a:p>
        </p:txBody>
      </p:sp>
      <p:sp>
        <p:nvSpPr>
          <p:cNvPr id="4" name="Text Placeholder 3"/>
          <p:cNvSpPr>
            <a:spLocks noGrp="1"/>
          </p:cNvSpPr>
          <p:nvPr>
            <p:ph type="body" sz="half" idx="2"/>
          </p:nvPr>
        </p:nvSpPr>
        <p:spPr>
          <a:xfrm>
            <a:off x="6847417"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564217" y="6265863"/>
            <a:ext cx="2540000" cy="457200"/>
          </a:xfrm>
        </p:spPr>
        <p:txBody>
          <a:bodyPr/>
          <a:lstStyle>
            <a:lvl1pPr>
              <a:defRPr/>
            </a:lvl1pPr>
          </a:lstStyle>
          <a:p>
            <a:pPr>
              <a:defRPr/>
            </a:pPr>
            <a:endParaRPr lang="en-US">
              <a:solidFill>
                <a:srgbClr val="073E87"/>
              </a:solidFill>
            </a:endParaRPr>
          </a:p>
        </p:txBody>
      </p:sp>
      <p:sp>
        <p:nvSpPr>
          <p:cNvPr id="6" name="Footer Placeholder 5"/>
          <p:cNvSpPr>
            <a:spLocks noGrp="1"/>
          </p:cNvSpPr>
          <p:nvPr>
            <p:ph type="ftr" sz="quarter" idx="11"/>
          </p:nvPr>
        </p:nvSpPr>
        <p:spPr>
          <a:xfrm>
            <a:off x="4775200" y="6248400"/>
            <a:ext cx="3860800" cy="457200"/>
          </a:xfrm>
        </p:spPr>
        <p:txBody>
          <a:bodyPr/>
          <a:lstStyle>
            <a:lvl1pPr>
              <a:defRPr/>
            </a:lvl1pPr>
          </a:lstStyle>
          <a:p>
            <a:pPr>
              <a:defRPr/>
            </a:pPr>
            <a:endParaRPr lang="en-US">
              <a:solidFill>
                <a:srgbClr val="073E87"/>
              </a:solidFill>
            </a:endParaRPr>
          </a:p>
        </p:txBody>
      </p:sp>
      <p:sp>
        <p:nvSpPr>
          <p:cNvPr id="7" name="Slide Number Placeholder 6"/>
          <p:cNvSpPr>
            <a:spLocks noGrp="1"/>
          </p:cNvSpPr>
          <p:nvPr>
            <p:ph type="sldNum" sz="quarter" idx="12"/>
          </p:nvPr>
        </p:nvSpPr>
        <p:spPr>
          <a:xfrm>
            <a:off x="9347200" y="6248400"/>
            <a:ext cx="2540000" cy="457200"/>
          </a:xfrm>
        </p:spPr>
        <p:txBody>
          <a:bodyPr/>
          <a:lstStyle>
            <a:lvl1pPr>
              <a:defRPr/>
            </a:lvl1pPr>
          </a:lstStyle>
          <a:p>
            <a:pPr fontAlgn="base">
              <a:spcBef>
                <a:spcPct val="0"/>
              </a:spcBef>
              <a:spcAft>
                <a:spcPct val="0"/>
              </a:spcAft>
              <a:defRPr/>
            </a:pPr>
            <a:fld id="{70AE6DE6-8B24-44D2-B584-74E333BD7393}" type="slidenum">
              <a:rPr lang="en-US" altLang="en-US" smtClean="0">
                <a:solidFill>
                  <a:srgbClr val="073E87"/>
                </a:solidFill>
                <a:cs typeface="Arial" panose="020B0604020202020204" pitchFamily="34" charset="0"/>
              </a:rPr>
              <a:pPr fontAlgn="base">
                <a:spcBef>
                  <a:spcPct val="0"/>
                </a:spcBef>
                <a:spcAft>
                  <a:spcPct val="0"/>
                </a:spcAft>
                <a:defRPr/>
              </a:pPr>
              <a:t>‹#›</a:t>
            </a:fld>
            <a:endParaRPr lang="en-US" altLang="en-US">
              <a:solidFill>
                <a:srgbClr val="073E87"/>
              </a:solidFill>
              <a:cs typeface="Arial" panose="020B0604020202020204" pitchFamily="34" charset="0"/>
            </a:endParaRPr>
          </a:p>
        </p:txBody>
      </p:sp>
    </p:spTree>
    <p:extLst>
      <p:ext uri="{BB962C8B-B14F-4D97-AF65-F5344CB8AC3E}">
        <p14:creationId xmlns:p14="http://schemas.microsoft.com/office/powerpoint/2010/main" val="7408209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564217" y="457200"/>
            <a:ext cx="10363200" cy="1143000"/>
          </a:xfrm>
        </p:spPr>
        <p:txBody>
          <a:bodyPr/>
          <a:lstStyle/>
          <a:p>
            <a:r>
              <a:rPr lang="en-US"/>
              <a:t>Click to edit Master title style</a:t>
            </a:r>
          </a:p>
        </p:txBody>
      </p:sp>
      <p:sp>
        <p:nvSpPr>
          <p:cNvPr id="3" name="SmartArt Placeholder 2"/>
          <p:cNvSpPr>
            <a:spLocks noGrp="1"/>
          </p:cNvSpPr>
          <p:nvPr>
            <p:ph type="dgm" idx="1"/>
          </p:nvPr>
        </p:nvSpPr>
        <p:spPr>
          <a:xfrm>
            <a:off x="1564217" y="1981200"/>
            <a:ext cx="10363200" cy="4114800"/>
          </a:xfrm>
        </p:spPr>
        <p:txBody>
          <a:bodyPr/>
          <a:lstStyle/>
          <a:p>
            <a:pPr lvl="0"/>
            <a:endParaRPr lang="en-US" noProof="0"/>
          </a:p>
        </p:txBody>
      </p:sp>
      <p:sp>
        <p:nvSpPr>
          <p:cNvPr id="4" name="Date Placeholder 3"/>
          <p:cNvSpPr>
            <a:spLocks noGrp="1"/>
          </p:cNvSpPr>
          <p:nvPr>
            <p:ph type="dt" sz="half" idx="10"/>
          </p:nvPr>
        </p:nvSpPr>
        <p:spPr>
          <a:xfrm>
            <a:off x="1564217" y="6265863"/>
            <a:ext cx="2540000" cy="457200"/>
          </a:xfrm>
        </p:spPr>
        <p:txBody>
          <a:bodyPr/>
          <a:lstStyle>
            <a:lvl1pPr>
              <a:defRPr/>
            </a:lvl1pPr>
          </a:lstStyle>
          <a:p>
            <a:pPr>
              <a:defRPr/>
            </a:pPr>
            <a:endParaRPr lang="en-US">
              <a:solidFill>
                <a:srgbClr val="073E87"/>
              </a:solidFill>
            </a:endParaRPr>
          </a:p>
        </p:txBody>
      </p:sp>
      <p:sp>
        <p:nvSpPr>
          <p:cNvPr id="5" name="Footer Placeholder 4"/>
          <p:cNvSpPr>
            <a:spLocks noGrp="1"/>
          </p:cNvSpPr>
          <p:nvPr>
            <p:ph type="ftr" sz="quarter" idx="11"/>
          </p:nvPr>
        </p:nvSpPr>
        <p:spPr>
          <a:xfrm>
            <a:off x="4775200" y="6248400"/>
            <a:ext cx="3860800" cy="457200"/>
          </a:xfrm>
        </p:spPr>
        <p:txBody>
          <a:bodyPr/>
          <a:lstStyle>
            <a:lvl1pPr>
              <a:defRPr/>
            </a:lvl1pPr>
          </a:lstStyle>
          <a:p>
            <a:pPr>
              <a:defRPr/>
            </a:pPr>
            <a:endParaRPr lang="en-US">
              <a:solidFill>
                <a:srgbClr val="073E87"/>
              </a:solidFill>
            </a:endParaRPr>
          </a:p>
        </p:txBody>
      </p:sp>
      <p:sp>
        <p:nvSpPr>
          <p:cNvPr id="6" name="Slide Number Placeholder 5"/>
          <p:cNvSpPr>
            <a:spLocks noGrp="1"/>
          </p:cNvSpPr>
          <p:nvPr>
            <p:ph type="sldNum" sz="quarter" idx="12"/>
          </p:nvPr>
        </p:nvSpPr>
        <p:spPr>
          <a:xfrm>
            <a:off x="9347200" y="6248400"/>
            <a:ext cx="2540000" cy="457200"/>
          </a:xfrm>
        </p:spPr>
        <p:txBody>
          <a:bodyPr/>
          <a:lstStyle>
            <a:lvl1pPr>
              <a:defRPr/>
            </a:lvl1pPr>
          </a:lstStyle>
          <a:p>
            <a:pPr fontAlgn="base">
              <a:spcBef>
                <a:spcPct val="0"/>
              </a:spcBef>
              <a:spcAft>
                <a:spcPct val="0"/>
              </a:spcAft>
              <a:defRPr/>
            </a:pPr>
            <a:fld id="{475DDB84-56B4-416C-8F56-DCB052E49DF8}" type="slidenum">
              <a:rPr lang="en-US" altLang="en-US" smtClean="0">
                <a:solidFill>
                  <a:srgbClr val="073E87"/>
                </a:solidFill>
                <a:cs typeface="Arial" panose="020B0604020202020204" pitchFamily="34" charset="0"/>
              </a:rPr>
              <a:pPr fontAlgn="base">
                <a:spcBef>
                  <a:spcPct val="0"/>
                </a:spcBef>
                <a:spcAft>
                  <a:spcPct val="0"/>
                </a:spcAft>
                <a:defRPr/>
              </a:pPr>
              <a:t>‹#›</a:t>
            </a:fld>
            <a:endParaRPr lang="en-US" altLang="en-US">
              <a:solidFill>
                <a:srgbClr val="073E87"/>
              </a:solidFill>
              <a:cs typeface="Arial" panose="020B0604020202020204" pitchFamily="34" charset="0"/>
            </a:endParaRPr>
          </a:p>
        </p:txBody>
      </p:sp>
    </p:spTree>
    <p:extLst>
      <p:ext uri="{BB962C8B-B14F-4D97-AF65-F5344CB8AC3E}">
        <p14:creationId xmlns:p14="http://schemas.microsoft.com/office/powerpoint/2010/main" val="798572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281D489-727F-4D2D-A634-983D52054136}"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84295-E410-4418-A082-A28FE2EC7421}" type="slidenum">
              <a:rPr lang="en-US" smtClean="0"/>
              <a:t>‹#›</a:t>
            </a:fld>
            <a:endParaRPr lang="en-US"/>
          </a:p>
        </p:txBody>
      </p:sp>
    </p:spTree>
    <p:extLst>
      <p:ext uri="{BB962C8B-B14F-4D97-AF65-F5344CB8AC3E}">
        <p14:creationId xmlns:p14="http://schemas.microsoft.com/office/powerpoint/2010/main" val="1235373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81D489-727F-4D2D-A634-983D52054136}"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84295-E410-4418-A082-A28FE2EC7421}" type="slidenum">
              <a:rPr lang="en-US" smtClean="0"/>
              <a:t>‹#›</a:t>
            </a:fld>
            <a:endParaRPr lang="en-US"/>
          </a:p>
        </p:txBody>
      </p:sp>
    </p:spTree>
    <p:extLst>
      <p:ext uri="{BB962C8B-B14F-4D97-AF65-F5344CB8AC3E}">
        <p14:creationId xmlns:p14="http://schemas.microsoft.com/office/powerpoint/2010/main" val="66987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81D489-727F-4D2D-A634-983D52054136}" type="datetimeFigureOut">
              <a:rPr lang="en-US" smtClean="0"/>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84295-E410-4418-A082-A28FE2EC7421}" type="slidenum">
              <a:rPr lang="en-US" smtClean="0"/>
              <a:t>‹#›</a:t>
            </a:fld>
            <a:endParaRPr lang="en-US"/>
          </a:p>
        </p:txBody>
      </p:sp>
    </p:spTree>
    <p:extLst>
      <p:ext uri="{BB962C8B-B14F-4D97-AF65-F5344CB8AC3E}">
        <p14:creationId xmlns:p14="http://schemas.microsoft.com/office/powerpoint/2010/main" val="340134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81D489-727F-4D2D-A634-983D52054136}" type="datetimeFigureOut">
              <a:rPr lang="en-US" smtClean="0"/>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84295-E410-4418-A082-A28FE2EC7421}" type="slidenum">
              <a:rPr lang="en-US" smtClean="0"/>
              <a:t>‹#›</a:t>
            </a:fld>
            <a:endParaRPr lang="en-US"/>
          </a:p>
        </p:txBody>
      </p:sp>
    </p:spTree>
    <p:extLst>
      <p:ext uri="{BB962C8B-B14F-4D97-AF65-F5344CB8AC3E}">
        <p14:creationId xmlns:p14="http://schemas.microsoft.com/office/powerpoint/2010/main" val="2405431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1D489-727F-4D2D-A634-983D52054136}" type="datetimeFigureOut">
              <a:rPr lang="en-US" smtClean="0"/>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84295-E410-4418-A082-A28FE2EC7421}" type="slidenum">
              <a:rPr lang="en-US" smtClean="0"/>
              <a:t>‹#›</a:t>
            </a:fld>
            <a:endParaRPr lang="en-US"/>
          </a:p>
        </p:txBody>
      </p:sp>
    </p:spTree>
    <p:extLst>
      <p:ext uri="{BB962C8B-B14F-4D97-AF65-F5344CB8AC3E}">
        <p14:creationId xmlns:p14="http://schemas.microsoft.com/office/powerpoint/2010/main" val="2251139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81D489-727F-4D2D-A634-983D52054136}"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84295-E410-4418-A082-A28FE2EC7421}" type="slidenum">
              <a:rPr lang="en-US" smtClean="0"/>
              <a:t>‹#›</a:t>
            </a:fld>
            <a:endParaRPr lang="en-US"/>
          </a:p>
        </p:txBody>
      </p:sp>
    </p:spTree>
    <p:extLst>
      <p:ext uri="{BB962C8B-B14F-4D97-AF65-F5344CB8AC3E}">
        <p14:creationId xmlns:p14="http://schemas.microsoft.com/office/powerpoint/2010/main" val="1927198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81D489-727F-4D2D-A634-983D52054136}"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84295-E410-4418-A082-A28FE2EC7421}" type="slidenum">
              <a:rPr lang="en-US" smtClean="0"/>
              <a:t>‹#›</a:t>
            </a:fld>
            <a:endParaRPr lang="en-US"/>
          </a:p>
        </p:txBody>
      </p:sp>
    </p:spTree>
    <p:extLst>
      <p:ext uri="{BB962C8B-B14F-4D97-AF65-F5344CB8AC3E}">
        <p14:creationId xmlns:p14="http://schemas.microsoft.com/office/powerpoint/2010/main" val="3413339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1D489-727F-4D2D-A634-983D52054136}" type="datetimeFigureOut">
              <a:rPr lang="en-US" smtClean="0"/>
              <a:t>10/2/2023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84295-E410-4418-A082-A28FE2EC7421}" type="slidenum">
              <a:rPr lang="en-US" smtClean="0"/>
              <a:t>‹#›</a:t>
            </a:fld>
            <a:endParaRPr lang="en-US"/>
          </a:p>
        </p:txBody>
      </p:sp>
    </p:spTree>
    <p:extLst>
      <p:ext uri="{BB962C8B-B14F-4D97-AF65-F5344CB8AC3E}">
        <p14:creationId xmlns:p14="http://schemas.microsoft.com/office/powerpoint/2010/main" val="2254374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3"/>
          <p:cNvSpPr/>
          <p:nvPr/>
        </p:nvSpPr>
        <p:spPr>
          <a:xfrm>
            <a:off x="304801" y="228601"/>
            <a:ext cx="11595100"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a:ea typeface="+mn-ea"/>
              <a:cs typeface="+mn-cs"/>
            </a:endParaRPr>
          </a:p>
        </p:txBody>
      </p:sp>
      <p:grpSp>
        <p:nvGrpSpPr>
          <p:cNvPr id="1027" name="Group 15"/>
          <p:cNvGrpSpPr>
            <a:grpSpLocks noChangeAspect="1"/>
          </p:cNvGrpSpPr>
          <p:nvPr/>
        </p:nvGrpSpPr>
        <p:grpSpPr bwMode="auto">
          <a:xfrm>
            <a:off x="281517" y="1679576"/>
            <a:ext cx="11631083" cy="1330325"/>
            <a:chOff x="-3905251" y="4294188"/>
            <a:chExt cx="13027839" cy="1892300"/>
          </a:xfrm>
        </p:grpSpPr>
        <p:sp>
          <p:nvSpPr>
            <p:cNvPr id="1033" name="Freeform 14"/>
            <p:cNvSpPr>
              <a:spLocks/>
            </p:cNvSpPr>
            <p:nvPr/>
          </p:nvSpPr>
          <p:spPr bwMode="hidden">
            <a:xfrm>
              <a:off x="4810006" y="4499677"/>
              <a:ext cx="4295986"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34" name="Freeform 18"/>
            <p:cNvSpPr>
              <a:spLocks/>
            </p:cNvSpPr>
            <p:nvPr/>
          </p:nvSpPr>
          <p:spPr bwMode="hidden">
            <a:xfrm>
              <a:off x="-308667" y="4319028"/>
              <a:ext cx="8279020" cy="1208091"/>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35" name="Freeform 22"/>
            <p:cNvSpPr>
              <a:spLocks/>
            </p:cNvSpPr>
            <p:nvPr/>
          </p:nvSpPr>
          <p:spPr bwMode="hidden">
            <a:xfrm>
              <a:off x="4286" y="4334834"/>
              <a:ext cx="8165219"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36" name="Freeform 26"/>
            <p:cNvSpPr>
              <a:spLocks/>
            </p:cNvSpPr>
            <p:nvPr/>
          </p:nvSpPr>
          <p:spPr bwMode="hidden">
            <a:xfrm>
              <a:off x="4155651" y="4316769"/>
              <a:ext cx="4940859"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useBgFill="1">
          <p:nvSpPr>
            <p:cNvPr id="1037" name="Freeform 10"/>
            <p:cNvSpPr>
              <a:spLocks/>
            </p:cNvSpPr>
            <p:nvPr/>
          </p:nvSpPr>
          <p:spPr bwMode="hidden">
            <a:xfrm>
              <a:off x="-3905251" y="4294188"/>
              <a:ext cx="13027839"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028" name="Title Placeholder 1"/>
          <p:cNvSpPr>
            <a:spLocks noGrp="1"/>
          </p:cNvSpPr>
          <p:nvPr>
            <p:ph type="title"/>
          </p:nvPr>
        </p:nvSpPr>
        <p:spPr bwMode="auto">
          <a:xfrm>
            <a:off x="609600" y="338139"/>
            <a:ext cx="109728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 name="Date Placeholder 3"/>
          <p:cNvSpPr>
            <a:spLocks noGrp="1"/>
          </p:cNvSpPr>
          <p:nvPr>
            <p:ph type="dt" sz="half" idx="2"/>
          </p:nvPr>
        </p:nvSpPr>
        <p:spPr>
          <a:xfrm>
            <a:off x="6885518" y="6249989"/>
            <a:ext cx="5048249" cy="365125"/>
          </a:xfrm>
          <a:prstGeom prst="rect">
            <a:avLst/>
          </a:prstGeom>
        </p:spPr>
        <p:txBody>
          <a:bodyPr vert="horz" lIns="91440" tIns="45720" rIns="91440" bIns="45720" rtlCol="0" anchor="ctr"/>
          <a:lstStyle>
            <a:lvl1pPr algn="r" eaLnBrk="1" fontAlgn="auto" hangingPunct="1">
              <a:spcBef>
                <a:spcPts val="0"/>
              </a:spcBef>
              <a:spcAft>
                <a:spcPts val="0"/>
              </a:spcAft>
              <a:defRPr sz="1000">
                <a:solidFill>
                  <a:schemeClr val="tx2"/>
                </a:solidFill>
                <a:latin typeface="+mn-lt"/>
                <a:cs typeface="+mn-cs"/>
              </a:defRPr>
            </a:lvl1pPr>
          </a:lstStyle>
          <a:p>
            <a:pPr>
              <a:defRPr/>
            </a:pPr>
            <a:fld id="{ABA278E5-AEE7-4C63-9AE9-1665CAFFCF1C}" type="datetimeFigureOut">
              <a:rPr lang="en-CA" smtClean="0">
                <a:solidFill>
                  <a:srgbClr val="073E87"/>
                </a:solidFill>
              </a:rPr>
              <a:pPr>
                <a:defRPr/>
              </a:pPr>
              <a:t>2023-10-02</a:t>
            </a:fld>
            <a:endParaRPr lang="en-CA">
              <a:solidFill>
                <a:srgbClr val="073E87"/>
              </a:solidFill>
            </a:endParaRPr>
          </a:p>
        </p:txBody>
      </p:sp>
      <p:sp>
        <p:nvSpPr>
          <p:cNvPr id="5" name="Footer Placeholder 4"/>
          <p:cNvSpPr>
            <a:spLocks noGrp="1"/>
          </p:cNvSpPr>
          <p:nvPr>
            <p:ph type="ftr" sz="quarter" idx="3"/>
          </p:nvPr>
        </p:nvSpPr>
        <p:spPr>
          <a:xfrm>
            <a:off x="258233" y="6249989"/>
            <a:ext cx="5048251" cy="36512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2"/>
                </a:solidFill>
                <a:latin typeface="+mn-lt"/>
                <a:cs typeface="+mn-cs"/>
              </a:defRPr>
            </a:lvl1pPr>
          </a:lstStyle>
          <a:p>
            <a:pPr>
              <a:defRPr/>
            </a:pPr>
            <a:endParaRPr lang="en-CA">
              <a:solidFill>
                <a:srgbClr val="073E87"/>
              </a:solidFill>
            </a:endParaRPr>
          </a:p>
        </p:txBody>
      </p:sp>
      <p:sp>
        <p:nvSpPr>
          <p:cNvPr id="6" name="Slide Number Placeholder 5"/>
          <p:cNvSpPr>
            <a:spLocks noGrp="1"/>
          </p:cNvSpPr>
          <p:nvPr>
            <p:ph type="sldNum" sz="quarter" idx="4"/>
          </p:nvPr>
        </p:nvSpPr>
        <p:spPr>
          <a:xfrm>
            <a:off x="5321300" y="6249989"/>
            <a:ext cx="15494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solidFill>
                  <a:schemeClr val="tx2"/>
                </a:solidFill>
                <a:latin typeface="Candara" panose="020E0502030303020204" pitchFamily="34" charset="0"/>
              </a:defRPr>
            </a:lvl1pPr>
          </a:lstStyle>
          <a:p>
            <a:pPr fontAlgn="base">
              <a:spcBef>
                <a:spcPct val="0"/>
              </a:spcBef>
              <a:spcAft>
                <a:spcPct val="0"/>
              </a:spcAft>
              <a:defRPr/>
            </a:pPr>
            <a:fld id="{43C0C448-1ADC-4F33-920C-8C3D80728639}" type="slidenum">
              <a:rPr lang="en-CA" altLang="en-US" smtClean="0">
                <a:solidFill>
                  <a:srgbClr val="073E87"/>
                </a:solidFill>
                <a:cs typeface="Arial" panose="020B0604020202020204" pitchFamily="34" charset="0"/>
              </a:rPr>
              <a:pPr fontAlgn="base">
                <a:spcBef>
                  <a:spcPct val="0"/>
                </a:spcBef>
                <a:spcAft>
                  <a:spcPct val="0"/>
                </a:spcAft>
                <a:defRPr/>
              </a:pPr>
              <a:t>‹#›</a:t>
            </a:fld>
            <a:endParaRPr lang="en-CA" altLang="en-US">
              <a:solidFill>
                <a:srgbClr val="073E87"/>
              </a:solidFill>
              <a:cs typeface="Arial" panose="020B0604020202020204" pitchFamily="34" charset="0"/>
            </a:endParaRPr>
          </a:p>
        </p:txBody>
      </p:sp>
      <p:sp>
        <p:nvSpPr>
          <p:cNvPr id="1032" name="Text Placeholder 2"/>
          <p:cNvSpPr>
            <a:spLocks noGrp="1"/>
          </p:cNvSpPr>
          <p:nvPr>
            <p:ph type="body" idx="1"/>
          </p:nvPr>
        </p:nvSpPr>
        <p:spPr bwMode="auto">
          <a:xfrm>
            <a:off x="1162051" y="2674939"/>
            <a:ext cx="9878483"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extLst>
      <p:ext uri="{BB962C8B-B14F-4D97-AF65-F5344CB8AC3E}">
        <p14:creationId xmlns:p14="http://schemas.microsoft.com/office/powerpoint/2010/main" val="4207213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ctr" rtl="0" eaLnBrk="0" fontAlgn="base" hangingPunct="0">
        <a:spcBef>
          <a:spcPct val="0"/>
        </a:spcBef>
        <a:spcAft>
          <a:spcPct val="0"/>
        </a:spcAft>
        <a:defRPr sz="4400" kern="1200">
          <a:solidFill>
            <a:srgbClr val="FFFFFF"/>
          </a:solidFill>
          <a:latin typeface="+mj-lt"/>
          <a:ea typeface="+mj-ea"/>
          <a:cs typeface="+mj-cs"/>
        </a:defRPr>
      </a:lvl1pPr>
      <a:lvl2pPr algn="ctr" rtl="0" eaLnBrk="0" fontAlgn="base" hangingPunct="0">
        <a:spcBef>
          <a:spcPct val="0"/>
        </a:spcBef>
        <a:spcAft>
          <a:spcPct val="0"/>
        </a:spcAft>
        <a:defRPr sz="4400">
          <a:solidFill>
            <a:srgbClr val="FFFFFF"/>
          </a:solidFill>
          <a:latin typeface="Candara" pitchFamily="34" charset="0"/>
        </a:defRPr>
      </a:lvl2pPr>
      <a:lvl3pPr algn="ctr" rtl="0" eaLnBrk="0" fontAlgn="base" hangingPunct="0">
        <a:spcBef>
          <a:spcPct val="0"/>
        </a:spcBef>
        <a:spcAft>
          <a:spcPct val="0"/>
        </a:spcAft>
        <a:defRPr sz="4400">
          <a:solidFill>
            <a:srgbClr val="FFFFFF"/>
          </a:solidFill>
          <a:latin typeface="Candara" pitchFamily="34" charset="0"/>
        </a:defRPr>
      </a:lvl3pPr>
      <a:lvl4pPr algn="ctr" rtl="0" eaLnBrk="0" fontAlgn="base" hangingPunct="0">
        <a:spcBef>
          <a:spcPct val="0"/>
        </a:spcBef>
        <a:spcAft>
          <a:spcPct val="0"/>
        </a:spcAft>
        <a:defRPr sz="4400">
          <a:solidFill>
            <a:srgbClr val="FFFFFF"/>
          </a:solidFill>
          <a:latin typeface="Candara" pitchFamily="34" charset="0"/>
        </a:defRPr>
      </a:lvl4pPr>
      <a:lvl5pPr algn="ctr" rtl="0" eaLnBrk="0" fontAlgn="base" hangingPunct="0">
        <a:spcBef>
          <a:spcPct val="0"/>
        </a:spcBef>
        <a:spcAft>
          <a:spcPct val="0"/>
        </a:spcAft>
        <a:defRPr sz="4400">
          <a:solidFill>
            <a:srgbClr val="FFFFFF"/>
          </a:solidFill>
          <a:latin typeface="Candar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0" fontAlgn="base" hangingPunct="0">
        <a:spcBef>
          <a:spcPct val="20000"/>
        </a:spcBef>
        <a:spcAft>
          <a:spcPct val="0"/>
        </a:spcAft>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263" indent="-273050" algn="l" rtl="0" eaLnBrk="0" fontAlgn="base" hangingPunct="0">
        <a:spcBef>
          <a:spcPct val="20000"/>
        </a:spcBef>
        <a:spcAft>
          <a:spcPct val="0"/>
        </a:spcAft>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663" indent="-228600" algn="l" rtl="0" eaLnBrk="0" fontAlgn="base" hangingPunct="0">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mn-ea"/>
          <a:cs typeface="+mn-cs"/>
        </a:defRPr>
      </a:lvl4pPr>
      <a:lvl5pPr marL="1462088" indent="-228600" algn="l" rtl="0" eaLnBrk="0" fontAlgn="base" hangingPunct="0">
        <a:spcBef>
          <a:spcPct val="20000"/>
        </a:spcBef>
        <a:spcAft>
          <a:spcPct val="0"/>
        </a:spcAft>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oleObject" Target="../embeddings/oleObject4.bin"/><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oleObject" Target="../embeddings/oleObject5.bin"/><Relationship Id="rId7" Type="http://schemas.openxmlformats.org/officeDocument/2006/relationships/oleObject" Target="../embeddings/oleObject8.bin"/><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oleObject" Target="../embeddings/oleObject6.bin"/><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8.xml"/><Relationship Id="rId1" Type="http://schemas.openxmlformats.org/officeDocument/2006/relationships/vmlDrawing" Target="../drawings/vmlDrawing5.v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8.xml"/><Relationship Id="rId1" Type="http://schemas.openxmlformats.org/officeDocument/2006/relationships/vmlDrawing" Target="../drawings/vmlDrawing6.v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8.xml"/><Relationship Id="rId1" Type="http://schemas.openxmlformats.org/officeDocument/2006/relationships/vmlDrawing" Target="../drawings/vmlDrawing7.v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8.xml"/><Relationship Id="rId1" Type="http://schemas.openxmlformats.org/officeDocument/2006/relationships/vmlDrawing" Target="../drawings/vmlDrawing8.v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8.xml"/><Relationship Id="rId1" Type="http://schemas.openxmlformats.org/officeDocument/2006/relationships/vmlDrawing" Target="../drawings/vmlDrawing9.v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8.xml"/><Relationship Id="rId1" Type="http://schemas.openxmlformats.org/officeDocument/2006/relationships/vmlDrawing" Target="../drawings/vmlDrawing10.v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8.xml"/><Relationship Id="rId1" Type="http://schemas.openxmlformats.org/officeDocument/2006/relationships/vmlDrawing" Target="../drawings/vmlDrawing11.vm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8.xml"/><Relationship Id="rId1" Type="http://schemas.openxmlformats.org/officeDocument/2006/relationships/vmlDrawing" Target="../drawings/vmlDrawing12.v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8.xml"/><Relationship Id="rId1" Type="http://schemas.openxmlformats.org/officeDocument/2006/relationships/vmlDrawing" Target="../drawings/vmlDrawing13.v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8.xml"/><Relationship Id="rId1" Type="http://schemas.openxmlformats.org/officeDocument/2006/relationships/vmlDrawing" Target="../drawings/vmlDrawing14.v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8.xml"/><Relationship Id="rId1" Type="http://schemas.openxmlformats.org/officeDocument/2006/relationships/vmlDrawing" Target="../drawings/vmlDrawing15.v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18.xml"/><Relationship Id="rId1" Type="http://schemas.openxmlformats.org/officeDocument/2006/relationships/vmlDrawing" Target="../drawings/vmlDrawing16.vml"/><Relationship Id="rId5" Type="http://schemas.openxmlformats.org/officeDocument/2006/relationships/image" Target="../media/image36.png"/><Relationship Id="rId4" Type="http://schemas.openxmlformats.org/officeDocument/2006/relationships/oleObject" Target="../embeddings/oleObject21.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314" name="Title 1"/>
          <p:cNvSpPr>
            <a:spLocks noGrp="1"/>
          </p:cNvSpPr>
          <p:nvPr>
            <p:ph type="ctrTitle" idx="4294967295"/>
          </p:nvPr>
        </p:nvSpPr>
        <p:spPr>
          <a:xfrm>
            <a:off x="1524000" y="1"/>
            <a:ext cx="9144000" cy="1470025"/>
          </a:xfrm>
        </p:spPr>
        <p:txBody>
          <a:bodyPr/>
          <a:lstStyle/>
          <a:p>
            <a:pPr eaLnBrk="1" hangingPunct="1"/>
            <a:r>
              <a:rPr lang="en-US" altLang="en-US" sz="4300" b="1">
                <a:solidFill>
                  <a:schemeClr val="tx1"/>
                </a:solidFill>
                <a:latin typeface="Times New Roman" panose="02020603050405020304" pitchFamily="18" charset="0"/>
                <a:cs typeface="Times New Roman" panose="02020603050405020304" pitchFamily="18" charset="0"/>
              </a:rPr>
              <a:t>ADHOC &amp; SENSOR NETWORKS</a:t>
            </a:r>
            <a:endParaRPr lang="en-US" altLang="en-US" sz="4300">
              <a:solidFill>
                <a:schemeClr val="tx1"/>
              </a:solidFill>
              <a:latin typeface="Times New Roman" panose="02020603050405020304" pitchFamily="18" charset="0"/>
              <a:cs typeface="Times New Roman" panose="02020603050405020304" pitchFamily="18" charset="0"/>
            </a:endParaRPr>
          </a:p>
        </p:txBody>
      </p:sp>
      <p:sp>
        <p:nvSpPr>
          <p:cNvPr id="13315" name="Subtitle 2"/>
          <p:cNvSpPr>
            <a:spLocks noGrp="1"/>
          </p:cNvSpPr>
          <p:nvPr>
            <p:ph type="subTitle" idx="4294967295"/>
          </p:nvPr>
        </p:nvSpPr>
        <p:spPr>
          <a:xfrm>
            <a:off x="2141539" y="2060575"/>
            <a:ext cx="7908925" cy="3455988"/>
          </a:xfrm>
        </p:spPr>
        <p:txBody>
          <a:bodyPr/>
          <a:lstStyle/>
          <a:p>
            <a:pPr eaLnBrk="1" hangingPunct="1">
              <a:buFont typeface="Arial" panose="020B0604020202020204" pitchFamily="34" charset="0"/>
              <a:buNone/>
            </a:pPr>
            <a:endParaRPr lang="en-US" altLang="en-US" sz="4700">
              <a:solidFill>
                <a:srgbClr val="FF0000"/>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smtClean="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3000">
                <a:latin typeface="Times New Roman" panose="02020603050405020304" pitchFamily="18" charset="0"/>
                <a:cs typeface="Times New Roman" panose="02020603050405020304" pitchFamily="18" charset="0"/>
              </a:rPr>
              <a:t>Dr. Md. Sazzadur Rahman</a:t>
            </a:r>
          </a:p>
          <a:p>
            <a:pPr eaLnBrk="1" hangingPunct="1">
              <a:buFont typeface="Arial" panose="020B0604020202020204" pitchFamily="34" charset="0"/>
              <a:buNone/>
            </a:pPr>
            <a:r>
              <a:rPr lang="en-US" altLang="en-US" sz="3000">
                <a:latin typeface="Times New Roman" panose="02020603050405020304" pitchFamily="18" charset="0"/>
                <a:cs typeface="Times New Roman" panose="02020603050405020304" pitchFamily="18" charset="0"/>
              </a:rPr>
              <a:t>Associate Professor</a:t>
            </a:r>
          </a:p>
          <a:p>
            <a:pPr eaLnBrk="1" hangingPunct="1">
              <a:buFont typeface="Arial" panose="020B0604020202020204" pitchFamily="34" charset="0"/>
              <a:buNone/>
            </a:pPr>
            <a:r>
              <a:rPr lang="en-US" altLang="en-US" sz="3000">
                <a:latin typeface="Times New Roman" panose="02020603050405020304" pitchFamily="18" charset="0"/>
                <a:cs typeface="Times New Roman" panose="02020603050405020304" pitchFamily="18" charset="0"/>
              </a:rPr>
              <a:t>Jahangirnagar University, Savar, Dhaka.</a:t>
            </a:r>
          </a:p>
        </p:txBody>
      </p:sp>
      <p:sp>
        <p:nvSpPr>
          <p:cNvPr id="13316" name="Line 2"/>
          <p:cNvSpPr>
            <a:spLocks noChangeShapeType="1"/>
          </p:cNvSpPr>
          <p:nvPr/>
        </p:nvSpPr>
        <p:spPr bwMode="auto">
          <a:xfrm>
            <a:off x="1676400" y="14478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3317" name="Line 2"/>
          <p:cNvSpPr>
            <a:spLocks noChangeShapeType="1"/>
          </p:cNvSpPr>
          <p:nvPr/>
        </p:nvSpPr>
        <p:spPr bwMode="auto">
          <a:xfrm>
            <a:off x="1676400" y="54102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6092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765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C682A0B-B203-4C2F-B25E-8B872083DE3B}"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10</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27651" name="Rectangle 2"/>
          <p:cNvSpPr>
            <a:spLocks noGrp="1"/>
          </p:cNvSpPr>
          <p:nvPr>
            <p:ph type="title" idx="4294967295"/>
          </p:nvPr>
        </p:nvSpPr>
        <p:spPr>
          <a:xfrm>
            <a:off x="1938338"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Components of Sensor Node</a:t>
            </a:r>
          </a:p>
        </p:txBody>
      </p:sp>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b="8571"/>
          <a:stretch>
            <a:fillRect/>
          </a:stretch>
        </p:blipFill>
        <p:spPr bwMode="auto">
          <a:xfrm>
            <a:off x="2279651" y="1916113"/>
            <a:ext cx="7648575"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7654"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010343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7531D7F1-4294-45A2-A29E-30CC392233DB}"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11</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28675" name="Rectangle 2"/>
          <p:cNvSpPr>
            <a:spLocks noGrp="1"/>
          </p:cNvSpPr>
          <p:nvPr>
            <p:ph type="title" idx="4294967295"/>
          </p:nvPr>
        </p:nvSpPr>
        <p:spPr>
          <a:xfrm>
            <a:off x="1938338"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Protocol Stack</a:t>
            </a:r>
          </a:p>
        </p:txBody>
      </p:sp>
      <p:sp>
        <p:nvSpPr>
          <p:cNvPr id="28676" name="Rectangle 3"/>
          <p:cNvSpPr>
            <a:spLocks noGrp="1"/>
          </p:cNvSpPr>
          <p:nvPr>
            <p:ph type="body" idx="4294967295"/>
          </p:nvPr>
        </p:nvSpPr>
        <p:spPr>
          <a:xfrm>
            <a:off x="1952626" y="1928814"/>
            <a:ext cx="4214813" cy="3451225"/>
          </a:xfrm>
        </p:spPr>
        <p:txBody>
          <a:bodyPr/>
          <a:lstStyle/>
          <a:p>
            <a:pPr>
              <a:buFont typeface="Wingdings" panose="05000000000000000000" pitchFamily="2" charset="2"/>
              <a:buChar char="q"/>
            </a:pPr>
            <a:r>
              <a:rPr lang="en-US" altLang="en-US" sz="3600">
                <a:solidFill>
                  <a:schemeClr val="tx1"/>
                </a:solidFill>
                <a:latin typeface="Times New Roman" panose="02020603050405020304" pitchFamily="18" charset="0"/>
                <a:cs typeface="Times New Roman" panose="02020603050405020304" pitchFamily="18" charset="0"/>
              </a:rPr>
              <a:t>Protocols should be</a:t>
            </a:r>
          </a:p>
          <a:p>
            <a:pPr lvl="1">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Power aware</a:t>
            </a:r>
          </a:p>
          <a:p>
            <a:pPr lvl="1">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Location aware</a:t>
            </a:r>
          </a:p>
          <a:p>
            <a:pPr lvl="1">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Application aware</a:t>
            </a:r>
          </a:p>
          <a:p>
            <a:pPr lvl="1">
              <a:buFont typeface="Wingdings" panose="05000000000000000000" pitchFamily="2" charset="2"/>
              <a:buChar char="q"/>
            </a:pPr>
            <a:endParaRPr lang="en-US" altLang="en-US" sz="3200">
              <a:solidFill>
                <a:schemeClr val="tx1"/>
              </a:solidFill>
              <a:latin typeface="Times New Roman" panose="02020603050405020304" pitchFamily="18" charset="0"/>
              <a:cs typeface="Times New Roman" panose="02020603050405020304" pitchFamily="18" charset="0"/>
            </a:endParaRPr>
          </a:p>
        </p:txBody>
      </p:sp>
      <p:pic>
        <p:nvPicPr>
          <p:cNvPr id="28677" name="Picture 4"/>
          <p:cNvPicPr>
            <a:picLocks noChangeAspect="1" noChangeArrowheads="1"/>
          </p:cNvPicPr>
          <p:nvPr/>
        </p:nvPicPr>
        <p:blipFill>
          <a:blip r:embed="rId2">
            <a:extLst>
              <a:ext uri="{28A0092B-C50C-407E-A947-70E740481C1C}">
                <a14:useLocalDpi xmlns:a14="http://schemas.microsoft.com/office/drawing/2010/main" val="0"/>
              </a:ext>
            </a:extLst>
          </a:blip>
          <a:srcRect b="4652"/>
          <a:stretch>
            <a:fillRect/>
          </a:stretch>
        </p:blipFill>
        <p:spPr bwMode="auto">
          <a:xfrm>
            <a:off x="6527801" y="1268413"/>
            <a:ext cx="3649663"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8679"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380246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69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D13B585-781A-4A95-BA31-4044EC8884B0}"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12</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29699" name="Rectangle 2"/>
          <p:cNvSpPr>
            <a:spLocks noGrp="1"/>
          </p:cNvSpPr>
          <p:nvPr>
            <p:ph type="title" idx="4294967295"/>
          </p:nvPr>
        </p:nvSpPr>
        <p:spPr>
          <a:xfrm>
            <a:off x="1938338" y="142875"/>
            <a:ext cx="8229600" cy="928688"/>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WSN Characteristics </a:t>
            </a:r>
          </a:p>
        </p:txBody>
      </p:sp>
      <p:sp>
        <p:nvSpPr>
          <p:cNvPr id="29700" name="Rectangle 3"/>
          <p:cNvSpPr>
            <a:spLocks noGrp="1"/>
          </p:cNvSpPr>
          <p:nvPr>
            <p:ph type="body" idx="4294967295"/>
          </p:nvPr>
        </p:nvSpPr>
        <p:spPr>
          <a:xfrm>
            <a:off x="2095500" y="1571625"/>
            <a:ext cx="8358188" cy="4071938"/>
          </a:xfrm>
        </p:spPr>
        <p:txBody>
          <a:bodyPr/>
          <a:lstStyle/>
          <a:p>
            <a:pPr>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Major differences between sensor and ad-hoc network</a:t>
            </a:r>
            <a:endParaRPr lang="en-US" altLang="en-US" sz="4000">
              <a:solidFill>
                <a:schemeClr val="tx1"/>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Number of nodes is higher </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Densely deployment</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Sensor nodes are prone to failure.</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Frequent topology changes</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Broadcast communication paradigm</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Limited processing and power capabilities.</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Possible absence of unique global ID</a:t>
            </a:r>
          </a:p>
        </p:txBody>
      </p:sp>
      <p:sp>
        <p:nvSpPr>
          <p:cNvPr id="29701"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9702"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026789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04D56D83-8DDC-4387-8F30-652B9E2B61A3}"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13</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30723" name="Rectangle 2"/>
          <p:cNvSpPr>
            <a:spLocks noGrp="1"/>
          </p:cNvSpPr>
          <p:nvPr>
            <p:ph type="title" idx="4294967295"/>
          </p:nvPr>
        </p:nvSpPr>
        <p:spPr>
          <a:xfrm>
            <a:off x="2009775"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WSN Design Factors</a:t>
            </a:r>
          </a:p>
        </p:txBody>
      </p:sp>
      <p:sp>
        <p:nvSpPr>
          <p:cNvPr id="30724" name="Rectangle 3"/>
          <p:cNvSpPr>
            <a:spLocks noGrp="1"/>
          </p:cNvSpPr>
          <p:nvPr>
            <p:ph type="body" idx="4294967295"/>
          </p:nvPr>
        </p:nvSpPr>
        <p:spPr>
          <a:xfrm>
            <a:off x="3452814" y="1428750"/>
            <a:ext cx="5572125" cy="4286250"/>
          </a:xfrm>
        </p:spPr>
        <p:txBody>
          <a:bodyPr/>
          <a:lstStyle/>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Fault Tolerance</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Scalability</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Production Costs</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Hardware Constraints</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Sensor Network Topology</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Environment</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Transmission Media</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Power Consumption</a:t>
            </a:r>
          </a:p>
          <a:p>
            <a:pPr>
              <a:lnSpc>
                <a:spcPct val="90000"/>
              </a:lnSpc>
              <a:buFont typeface="Wingdings" panose="05000000000000000000" pitchFamily="2" charset="2"/>
              <a:buChar char="q"/>
            </a:pPr>
            <a:endParaRPr lang="en-US" altLang="en-US" sz="3200">
              <a:solidFill>
                <a:schemeClr val="tx1"/>
              </a:solidFill>
              <a:latin typeface="Times New Roman" panose="02020603050405020304" pitchFamily="18" charset="0"/>
              <a:cs typeface="Times New Roman" panose="02020603050405020304" pitchFamily="18" charset="0"/>
            </a:endParaRPr>
          </a:p>
        </p:txBody>
      </p:sp>
      <p:sp>
        <p:nvSpPr>
          <p:cNvPr id="30725"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30726"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928550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174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F5C0C722-F883-4FFC-ABBF-92368C282577}"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14</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31747" name="Rectangle 2"/>
          <p:cNvSpPr>
            <a:spLocks noGrp="1"/>
          </p:cNvSpPr>
          <p:nvPr>
            <p:ph type="title" idx="4294967295"/>
          </p:nvPr>
        </p:nvSpPr>
        <p:spPr>
          <a:xfrm>
            <a:off x="2009775"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Design Factors : Fault Tolerance</a:t>
            </a:r>
          </a:p>
        </p:txBody>
      </p:sp>
      <p:sp>
        <p:nvSpPr>
          <p:cNvPr id="31748" name="Rectangle 3"/>
          <p:cNvSpPr>
            <a:spLocks noGrp="1"/>
          </p:cNvSpPr>
          <p:nvPr>
            <p:ph type="body" idx="4294967295"/>
          </p:nvPr>
        </p:nvSpPr>
        <p:spPr>
          <a:xfrm>
            <a:off x="2166938" y="1643064"/>
            <a:ext cx="7929562" cy="3451225"/>
          </a:xfrm>
        </p:spPr>
        <p:txBody>
          <a:bodyPr/>
          <a:lstStyle/>
          <a:p>
            <a:pPr algn="just">
              <a:buFont typeface="Wingdings" panose="05000000000000000000" pitchFamily="2" charset="2"/>
              <a:buChar char="q"/>
            </a:pPr>
            <a:r>
              <a:rPr lang="en-US" altLang="en-US" sz="3600">
                <a:solidFill>
                  <a:schemeClr val="tx1"/>
                </a:solidFill>
                <a:latin typeface="Times New Roman" panose="02020603050405020304" pitchFamily="18" charset="0"/>
                <a:cs typeface="Times New Roman" panose="02020603050405020304" pitchFamily="18" charset="0"/>
              </a:rPr>
              <a:t>Each Nodes are prone to unexpected failure (more than other network)</a:t>
            </a:r>
          </a:p>
          <a:p>
            <a:pPr algn="just">
              <a:buFont typeface="Wingdings" panose="05000000000000000000" pitchFamily="2" charset="2"/>
              <a:buChar char="q"/>
            </a:pPr>
            <a:r>
              <a:rPr lang="en-US" altLang="zh-CN" sz="3600">
                <a:solidFill>
                  <a:schemeClr val="tx1"/>
                </a:solidFill>
                <a:latin typeface="Times New Roman" panose="02020603050405020304" pitchFamily="18" charset="0"/>
                <a:ea typeface="SimSun" panose="02010600030101010101" pitchFamily="2" charset="-122"/>
                <a:cs typeface="Times New Roman" panose="02020603050405020304" pitchFamily="18" charset="0"/>
              </a:rPr>
              <a:t>Fault tolerance is the ability to sustain sensor network functionalities without any interruption due to sensor node failures.</a:t>
            </a:r>
            <a:endParaRPr lang="en-US" altLang="en-US" sz="360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endParaRPr lang="en-US" altLang="en-US" sz="3600">
              <a:solidFill>
                <a:schemeClr val="tx1"/>
              </a:solidFill>
              <a:latin typeface="Times New Roman" panose="02020603050405020304" pitchFamily="18" charset="0"/>
              <a:cs typeface="Times New Roman" panose="02020603050405020304" pitchFamily="18" charset="0"/>
            </a:endParaRPr>
          </a:p>
        </p:txBody>
      </p:sp>
      <p:sp>
        <p:nvSpPr>
          <p:cNvPr id="31749"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31750"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927260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277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4E785A2E-CE77-402B-B203-D4663BB727A8}"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15</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32771" name="Rectangle 2"/>
          <p:cNvSpPr>
            <a:spLocks noGrp="1"/>
          </p:cNvSpPr>
          <p:nvPr>
            <p:ph type="title" idx="4294967295"/>
          </p:nvPr>
        </p:nvSpPr>
        <p:spPr>
          <a:xfrm>
            <a:off x="1938338"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Design Factors : Scalability</a:t>
            </a:r>
          </a:p>
        </p:txBody>
      </p:sp>
      <p:sp>
        <p:nvSpPr>
          <p:cNvPr id="32772" name="Rectangle 3"/>
          <p:cNvSpPr>
            <a:spLocks noGrp="1"/>
          </p:cNvSpPr>
          <p:nvPr>
            <p:ph type="body" idx="4294967295"/>
          </p:nvPr>
        </p:nvSpPr>
        <p:spPr>
          <a:xfrm>
            <a:off x="2667001" y="2000251"/>
            <a:ext cx="7408863" cy="3451225"/>
          </a:xfrm>
        </p:spPr>
        <p:txBody>
          <a:bodyPr/>
          <a:lstStyle/>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Size: Number of node (100 ~1000)</a:t>
            </a:r>
          </a:p>
          <a:p>
            <a:pPr algn="just">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Density :  </a:t>
            </a:r>
            <a:r>
              <a:rPr lang="el-GR"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μ</a:t>
            </a: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(R)=(N</a:t>
            </a:r>
            <a:r>
              <a:rPr lang="el-GR" altLang="zh-CN" sz="3200">
                <a:solidFill>
                  <a:schemeClr val="tx1"/>
                </a:solidFill>
                <a:latin typeface="Book Antiqua" panose="02040602050305030304" pitchFamily="18" charset="0"/>
                <a:ea typeface="SimSun" panose="02010600030101010101" pitchFamily="2" charset="-122"/>
                <a:cs typeface="Times New Roman" panose="02020603050405020304" pitchFamily="18" charset="0"/>
              </a:rPr>
              <a:t></a:t>
            </a: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R</a:t>
            </a:r>
            <a:r>
              <a:rPr lang="en-US" altLang="zh-CN" sz="3200" baseline="30000">
                <a:solidFill>
                  <a:schemeClr val="tx1"/>
                </a:solidFill>
                <a:latin typeface="Times New Roman" panose="02020603050405020304" pitchFamily="18" charset="0"/>
                <a:ea typeface="SimSun" panose="02010600030101010101" pitchFamily="2" charset="-122"/>
                <a:cs typeface="Times New Roman" panose="02020603050405020304" pitchFamily="18" charset="0"/>
              </a:rPr>
              <a:t>2</a:t>
            </a: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)/A</a:t>
            </a:r>
            <a:r>
              <a:rPr lang="en-US" altLang="en-US" sz="3200">
                <a:solidFill>
                  <a:schemeClr val="tx1"/>
                </a:solidFill>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Protocol should</a:t>
            </a:r>
          </a:p>
          <a:p>
            <a:pPr lvl="1"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be able to scale to such high degree </a:t>
            </a:r>
          </a:p>
          <a:p>
            <a:pPr lvl="1"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take advantage of the high density of such networks</a:t>
            </a:r>
          </a:p>
        </p:txBody>
      </p:sp>
      <p:sp>
        <p:nvSpPr>
          <p:cNvPr id="32773"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32774" name="Line 2"/>
          <p:cNvSpPr>
            <a:spLocks noChangeShapeType="1"/>
          </p:cNvSpPr>
          <p:nvPr/>
        </p:nvSpPr>
        <p:spPr bwMode="auto">
          <a:xfrm>
            <a:off x="1676400" y="60007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714121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79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3BBFF3C8-1704-49BC-B10F-E44E56C732AB}"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16</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33795" name="Rectangle 2"/>
          <p:cNvSpPr>
            <a:spLocks noGrp="1"/>
          </p:cNvSpPr>
          <p:nvPr>
            <p:ph type="title" idx="4294967295"/>
          </p:nvPr>
        </p:nvSpPr>
        <p:spPr>
          <a:xfrm>
            <a:off x="2009775"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Design Factors: Production Costs</a:t>
            </a:r>
          </a:p>
        </p:txBody>
      </p:sp>
      <p:sp>
        <p:nvSpPr>
          <p:cNvPr id="33796" name="Rectangle 3"/>
          <p:cNvSpPr>
            <a:spLocks noGrp="1"/>
          </p:cNvSpPr>
          <p:nvPr>
            <p:ph type="body" idx="4294967295"/>
          </p:nvPr>
        </p:nvSpPr>
        <p:spPr>
          <a:xfrm>
            <a:off x="2166938" y="2286001"/>
            <a:ext cx="7408862" cy="3451225"/>
          </a:xfrm>
        </p:spPr>
        <p:txBody>
          <a:bodyPr/>
          <a:lstStyle/>
          <a:p>
            <a:pPr algn="just">
              <a:buFont typeface="Wingdings" panose="05000000000000000000" pitchFamily="2" charset="2"/>
              <a:buChar char="q"/>
            </a:pPr>
            <a:r>
              <a:rPr lang="en-US" altLang="en-US" sz="3200">
                <a:solidFill>
                  <a:schemeClr val="tx1"/>
                </a:solidFill>
              </a:rPr>
              <a:t>The cost of a single node must be low </a:t>
            </a:r>
            <a:r>
              <a:rPr lang="en-US" altLang="zh-CN" sz="3200">
                <a:solidFill>
                  <a:schemeClr val="tx1"/>
                </a:solidFill>
                <a:ea typeface="SimSun" panose="02010600030101010101" pitchFamily="2" charset="-122"/>
              </a:rPr>
              <a:t>given the amount of functionalities </a:t>
            </a:r>
            <a:endParaRPr lang="en-US" altLang="en-US" sz="3200">
              <a:solidFill>
                <a:schemeClr val="tx1"/>
              </a:solidFill>
            </a:endParaRPr>
          </a:p>
          <a:p>
            <a:pPr algn="just">
              <a:buFont typeface="Wingdings" panose="05000000000000000000" pitchFamily="2" charset="2"/>
              <a:buChar char="q"/>
            </a:pPr>
            <a:r>
              <a:rPr lang="en-US" altLang="en-US" sz="3200">
                <a:solidFill>
                  <a:schemeClr val="tx1"/>
                </a:solidFill>
              </a:rPr>
              <a:t>Much less than $1</a:t>
            </a:r>
          </a:p>
          <a:p>
            <a:pPr algn="just">
              <a:buFont typeface="Wingdings" panose="05000000000000000000" pitchFamily="2" charset="2"/>
              <a:buChar char="q"/>
            </a:pPr>
            <a:endParaRPr lang="en-US" altLang="en-US" sz="3200">
              <a:solidFill>
                <a:schemeClr val="tx1"/>
              </a:solidFill>
            </a:endParaRPr>
          </a:p>
          <a:p>
            <a:pPr algn="just">
              <a:buFont typeface="Wingdings" panose="05000000000000000000" pitchFamily="2" charset="2"/>
              <a:buChar char="q"/>
            </a:pPr>
            <a:endParaRPr lang="en-US" altLang="en-US" sz="3200">
              <a:solidFill>
                <a:schemeClr val="tx1"/>
              </a:solidFill>
            </a:endParaRPr>
          </a:p>
        </p:txBody>
      </p:sp>
      <p:sp>
        <p:nvSpPr>
          <p:cNvPr id="33797"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33798"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945837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481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EA512F14-C47A-41ED-83A3-F30E161C4528}"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17</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34819" name="Rectangle 2"/>
          <p:cNvSpPr>
            <a:spLocks noGrp="1"/>
          </p:cNvSpPr>
          <p:nvPr>
            <p:ph type="title" idx="4294967295"/>
          </p:nvPr>
        </p:nvSpPr>
        <p:spPr>
          <a:xfrm>
            <a:off x="1524000" y="0"/>
            <a:ext cx="9144000" cy="1252538"/>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Design Factors:Hardware Constraint</a:t>
            </a:r>
          </a:p>
        </p:txBody>
      </p:sp>
      <p:sp>
        <p:nvSpPr>
          <p:cNvPr id="34820" name="Rectangle 3"/>
          <p:cNvSpPr>
            <a:spLocks noGrp="1"/>
          </p:cNvSpPr>
          <p:nvPr>
            <p:ph type="body" idx="4294967295"/>
          </p:nvPr>
        </p:nvSpPr>
        <p:spPr>
          <a:xfrm>
            <a:off x="2024064" y="1285875"/>
            <a:ext cx="8143875" cy="1428750"/>
          </a:xfrm>
        </p:spPr>
        <p:txBody>
          <a:bodyPr/>
          <a:lstStyle/>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All these units combined together must</a:t>
            </a:r>
          </a:p>
          <a:p>
            <a:pPr lvl="1">
              <a:lnSpc>
                <a:spcPct val="90000"/>
              </a:lnSpc>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Extremely low power</a:t>
            </a:r>
          </a:p>
          <a:p>
            <a:pPr lvl="1">
              <a:lnSpc>
                <a:spcPct val="90000"/>
              </a:lnSpc>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Extremely small volume</a:t>
            </a:r>
          </a:p>
          <a:p>
            <a:pPr lvl="1">
              <a:lnSpc>
                <a:spcPct val="90000"/>
              </a:lnSpc>
              <a:buFont typeface="Wingdings" panose="05000000000000000000" pitchFamily="2" charset="2"/>
              <a:buChar char="q"/>
            </a:pPr>
            <a:endParaRPr lang="en-US" altLang="en-US" sz="280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Char char="q"/>
            </a:pPr>
            <a:endParaRPr lang="en-US" altLang="en-US" sz="320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Char char="q"/>
            </a:pPr>
            <a:endParaRPr lang="en-US" altLang="en-US" sz="3200">
              <a:solidFill>
                <a:schemeClr val="tx1"/>
              </a:solidFill>
              <a:latin typeface="Times New Roman" panose="02020603050405020304" pitchFamily="18" charset="0"/>
              <a:cs typeface="Times New Roman" panose="02020603050405020304" pitchFamily="18" charset="0"/>
            </a:endParaRPr>
          </a:p>
        </p:txBody>
      </p:sp>
      <p:pic>
        <p:nvPicPr>
          <p:cNvPr id="34821" name="Picture 5"/>
          <p:cNvPicPr>
            <a:picLocks noChangeAspect="1" noChangeArrowheads="1"/>
          </p:cNvPicPr>
          <p:nvPr/>
        </p:nvPicPr>
        <p:blipFill>
          <a:blip r:embed="rId2">
            <a:extLst>
              <a:ext uri="{28A0092B-C50C-407E-A947-70E740481C1C}">
                <a14:useLocalDpi xmlns:a14="http://schemas.microsoft.com/office/drawing/2010/main" val="0"/>
              </a:ext>
            </a:extLst>
          </a:blip>
          <a:srcRect b="12134"/>
          <a:stretch>
            <a:fillRect/>
          </a:stretch>
        </p:blipFill>
        <p:spPr bwMode="auto">
          <a:xfrm>
            <a:off x="2979739" y="2857501"/>
            <a:ext cx="5545137"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34823"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3560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584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04E71D70-ECA2-4C50-88BF-5F139F4B00F9}"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18</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35843" name="Rectangle 2"/>
          <p:cNvSpPr>
            <a:spLocks noGrp="1"/>
          </p:cNvSpPr>
          <p:nvPr>
            <p:ph type="title" idx="4294967295"/>
          </p:nvPr>
        </p:nvSpPr>
        <p:spPr>
          <a:xfrm>
            <a:off x="2024063"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Design Factors : Topology</a:t>
            </a:r>
          </a:p>
        </p:txBody>
      </p:sp>
      <p:sp>
        <p:nvSpPr>
          <p:cNvPr id="35844" name="Rectangle 3"/>
          <p:cNvSpPr>
            <a:spLocks noGrp="1"/>
          </p:cNvSpPr>
          <p:nvPr>
            <p:ph type="body" idx="4294967295"/>
          </p:nvPr>
        </p:nvSpPr>
        <p:spPr>
          <a:xfrm>
            <a:off x="2166938" y="1643064"/>
            <a:ext cx="8215312" cy="3451225"/>
          </a:xfrm>
        </p:spPr>
        <p:txBody>
          <a:bodyPr/>
          <a:lstStyle/>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Must be maintained specially in very high densities</a:t>
            </a:r>
          </a:p>
          <a:p>
            <a:pPr lvl="1" algn="just">
              <a:lnSpc>
                <a:spcPct val="120000"/>
              </a:lnSpc>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Pre-deployment and deployment phase</a:t>
            </a:r>
          </a:p>
          <a:p>
            <a:pPr lvl="1" algn="just">
              <a:lnSpc>
                <a:spcPct val="120000"/>
              </a:lnSpc>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Post-deployment phase</a:t>
            </a:r>
          </a:p>
          <a:p>
            <a:pPr lvl="1" algn="just">
              <a:lnSpc>
                <a:spcPct val="120000"/>
              </a:lnSpc>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Re-deployment of additional nodes phase</a:t>
            </a:r>
            <a:endParaRPr lang="en-US" altLang="en-US" sz="320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endParaRPr lang="en-US" altLang="en-US" sz="3200">
              <a:solidFill>
                <a:schemeClr val="tx1"/>
              </a:solidFill>
              <a:latin typeface="Times New Roman" panose="02020603050405020304" pitchFamily="18" charset="0"/>
              <a:cs typeface="Times New Roman" panose="02020603050405020304" pitchFamily="18" charset="0"/>
            </a:endParaRPr>
          </a:p>
        </p:txBody>
      </p:sp>
      <p:sp>
        <p:nvSpPr>
          <p:cNvPr id="35845"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35846"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930955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4FA2CD78-E431-406A-863C-A79A4045D568}"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19</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36867" name="Rectangle 2"/>
          <p:cNvSpPr>
            <a:spLocks noGrp="1"/>
          </p:cNvSpPr>
          <p:nvPr>
            <p:ph type="title" idx="4294967295"/>
          </p:nvPr>
        </p:nvSpPr>
        <p:spPr>
          <a:xfrm>
            <a:off x="2024063"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Design Factors : Environment</a:t>
            </a:r>
          </a:p>
        </p:txBody>
      </p:sp>
      <p:sp>
        <p:nvSpPr>
          <p:cNvPr id="36868" name="Rectangle 3"/>
          <p:cNvSpPr>
            <a:spLocks noGrp="1"/>
          </p:cNvSpPr>
          <p:nvPr>
            <p:ph type="body" idx="4294967295"/>
          </p:nvPr>
        </p:nvSpPr>
        <p:spPr>
          <a:xfrm>
            <a:off x="2759076" y="1549400"/>
            <a:ext cx="7408863" cy="4165600"/>
          </a:xfrm>
        </p:spPr>
        <p:txBody>
          <a:bodyPr/>
          <a:lstStyle/>
          <a:p>
            <a:pPr>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May be inaccessible</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either because of hostile environment </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or because they are embedded in a structure</a:t>
            </a:r>
          </a:p>
          <a:p>
            <a:pPr>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Impact of environment condition</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Temperature </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Humidity</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Movement </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Underwater</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Underground</a:t>
            </a:r>
          </a:p>
          <a:p>
            <a:pPr lvl="1">
              <a:buFont typeface="Wingdings" panose="05000000000000000000" pitchFamily="2" charset="2"/>
              <a:buChar char="q"/>
            </a:pPr>
            <a:endParaRPr lang="en-US" altLang="en-US" sz="2400">
              <a:solidFill>
                <a:schemeClr val="tx1"/>
              </a:solidFill>
              <a:latin typeface="Times New Roman" panose="02020603050405020304" pitchFamily="18" charset="0"/>
              <a:cs typeface="Times New Roman" panose="02020603050405020304" pitchFamily="18" charset="0"/>
            </a:endParaRPr>
          </a:p>
        </p:txBody>
      </p:sp>
      <p:sp>
        <p:nvSpPr>
          <p:cNvPr id="36869"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36870"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885556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fld id="{F9C7D907-BB78-4F5B-9A3D-AF24B16C5158}" type="slidenum">
              <a:rPr lang="en-US" altLang="en-US" sz="1800">
                <a:solidFill>
                  <a:prstClr val="black"/>
                </a:solidFill>
                <a:latin typeface="Arial" panose="020B0604020202020204" pitchFamily="34" charset="0"/>
                <a:cs typeface="Arial" panose="020B0604020202020204" pitchFamily="34" charset="0"/>
              </a:rPr>
              <a:pPr fontAlgn="base">
                <a:spcBef>
                  <a:spcPct val="0"/>
                </a:spcBef>
                <a:spcAft>
                  <a:spcPct val="0"/>
                </a:spcAft>
                <a:buClrTx/>
                <a:buSzTx/>
                <a:buNone/>
              </a:pPr>
              <a:t>2</a:t>
            </a:fld>
            <a:endParaRPr lang="en-US" altLang="en-US" sz="1800">
              <a:solidFill>
                <a:prstClr val="black"/>
              </a:solidFill>
              <a:latin typeface="Arial" panose="020B0604020202020204" pitchFamily="34" charset="0"/>
              <a:cs typeface="Arial" panose="020B0604020202020204" pitchFamily="34" charset="0"/>
            </a:endParaRPr>
          </a:p>
        </p:txBody>
      </p:sp>
      <p:sp>
        <p:nvSpPr>
          <p:cNvPr id="15363" name="Title 1"/>
          <p:cNvSpPr>
            <a:spLocks noGrp="1"/>
          </p:cNvSpPr>
          <p:nvPr>
            <p:ph type="title" idx="4294967295"/>
          </p:nvPr>
        </p:nvSpPr>
        <p:spPr>
          <a:xfrm>
            <a:off x="1938338" y="71439"/>
            <a:ext cx="8229600" cy="1252537"/>
          </a:xfrm>
        </p:spPr>
        <p:txBody>
          <a:bodyPr/>
          <a:lstStyle/>
          <a:p>
            <a:pPr eaLnBrk="1" hangingPunct="1"/>
            <a:endParaRPr lang="en-US" altLang="en-US" smtClean="0">
              <a:solidFill>
                <a:srgbClr val="FF0000"/>
              </a:solidFill>
              <a:latin typeface="Times New Roman" panose="02020603050405020304" pitchFamily="18" charset="0"/>
              <a:cs typeface="Times New Roman" panose="02020603050405020304" pitchFamily="18" charset="0"/>
            </a:endParaRPr>
          </a:p>
        </p:txBody>
      </p:sp>
      <p:sp>
        <p:nvSpPr>
          <p:cNvPr id="15364" name="Content Placeholder 2"/>
          <p:cNvSpPr>
            <a:spLocks noGrp="1"/>
          </p:cNvSpPr>
          <p:nvPr>
            <p:ph idx="4294967295"/>
          </p:nvPr>
        </p:nvSpPr>
        <p:spPr>
          <a:xfrm>
            <a:off x="1881189" y="1928813"/>
            <a:ext cx="8429625" cy="4165600"/>
          </a:xfrm>
        </p:spPr>
        <p:txBody>
          <a:bodyPr/>
          <a:lstStyle/>
          <a:p>
            <a:pPr algn="just">
              <a:buFont typeface="Symbol" panose="05050102010706020507" pitchFamily="18" charset="2"/>
              <a:buNone/>
            </a:pPr>
            <a:r>
              <a:rPr lang="en-US" altLang="en-US" sz="2800" b="1">
                <a:solidFill>
                  <a:schemeClr val="tx1"/>
                </a:solidFill>
                <a:latin typeface="Times New Roman" panose="02020603050405020304" pitchFamily="18" charset="0"/>
                <a:cs typeface="Times New Roman" panose="02020603050405020304" pitchFamily="18" charset="0"/>
              </a:rPr>
              <a:t>UNIT : WIRELESS SENSOR NETWORKS (WSNS) AND MAC PROTOCOLS </a:t>
            </a:r>
          </a:p>
          <a:p>
            <a:pPr algn="just">
              <a:buFont typeface="Symbol" panose="05050102010706020507" pitchFamily="18" charset="2"/>
              <a:buNone/>
            </a:pPr>
            <a:r>
              <a:rPr lang="en-US" altLang="en-US" sz="2800">
                <a:solidFill>
                  <a:schemeClr val="tx1"/>
                </a:solidFill>
                <a:latin typeface="Times New Roman" panose="02020603050405020304" pitchFamily="18" charset="0"/>
                <a:cs typeface="Times New Roman" panose="02020603050405020304" pitchFamily="18" charset="0"/>
              </a:rPr>
              <a:t>Single node architecture: hardware and software components of a sensor node – </a:t>
            </a:r>
          </a:p>
          <a:p>
            <a:pPr algn="just">
              <a:buFont typeface="Symbol" panose="05050102010706020507" pitchFamily="18" charset="2"/>
              <a:buNone/>
            </a:pPr>
            <a:r>
              <a:rPr lang="en-US" altLang="en-US" sz="2800">
                <a:solidFill>
                  <a:schemeClr val="tx1"/>
                </a:solidFill>
                <a:latin typeface="Times New Roman" panose="02020603050405020304" pitchFamily="18" charset="0"/>
                <a:cs typeface="Times New Roman" panose="02020603050405020304" pitchFamily="18" charset="0"/>
              </a:rPr>
              <a:t>WSN Network architecture: typical network architectures-data relaying and aggregation strategies –</a:t>
            </a:r>
          </a:p>
          <a:p>
            <a:pPr algn="just">
              <a:buFont typeface="Symbol" panose="05050102010706020507" pitchFamily="18" charset="2"/>
              <a:buNone/>
            </a:pPr>
            <a:r>
              <a:rPr lang="en-US" altLang="en-US" sz="2800">
                <a:solidFill>
                  <a:schemeClr val="tx1"/>
                </a:solidFill>
                <a:latin typeface="Times New Roman" panose="02020603050405020304" pitchFamily="18" charset="0"/>
                <a:cs typeface="Times New Roman" panose="02020603050405020304" pitchFamily="18" charset="0"/>
              </a:rPr>
              <a:t>MAC layer protocols: self-organizing, Hybrid TDMA/FDMA and CSMA based MAC- IEEE 802.15.4. </a:t>
            </a:r>
          </a:p>
          <a:p>
            <a:pPr algn="just" eaLnBrk="1" hangingPunct="1">
              <a:lnSpc>
                <a:spcPct val="150000"/>
              </a:lnSpc>
              <a:buFont typeface="Symbol" panose="05050102010706020507" pitchFamily="18" charset="2"/>
              <a:buNone/>
            </a:pPr>
            <a:endParaRPr lang="en-US" altLang="en-US" sz="2800">
              <a:solidFill>
                <a:schemeClr val="tx1"/>
              </a:solidFill>
              <a:latin typeface="Times New Roman" panose="02020603050405020304" pitchFamily="18" charset="0"/>
              <a:cs typeface="Times New Roman" panose="02020603050405020304" pitchFamily="18" charset="0"/>
            </a:endParaRPr>
          </a:p>
          <a:p>
            <a:pPr algn="just" eaLnBrk="1" hangingPunct="1">
              <a:lnSpc>
                <a:spcPct val="150000"/>
              </a:lnSpc>
              <a:buFont typeface="Symbol" panose="05050102010706020507" pitchFamily="18" charset="2"/>
              <a:buNone/>
            </a:pPr>
            <a:endParaRPr lang="en-US" altLang="en-US" sz="2800">
              <a:solidFill>
                <a:schemeClr val="tx1"/>
              </a:solidFill>
              <a:latin typeface="Times New Roman" panose="02020603050405020304" pitchFamily="18" charset="0"/>
              <a:cs typeface="Times New Roman" panose="02020603050405020304" pitchFamily="18" charset="0"/>
            </a:endParaRPr>
          </a:p>
          <a:p>
            <a:pPr algn="just" eaLnBrk="1" hangingPunct="1">
              <a:lnSpc>
                <a:spcPct val="150000"/>
              </a:lnSpc>
              <a:buFont typeface="Symbol" panose="05050102010706020507" pitchFamily="18" charset="2"/>
              <a:buNone/>
            </a:pPr>
            <a:endParaRPr lang="en-US" altLang="en-US" sz="2800">
              <a:solidFill>
                <a:schemeClr val="tx1"/>
              </a:solidFill>
              <a:latin typeface="Times New Roman" panose="02020603050405020304" pitchFamily="18" charset="0"/>
              <a:cs typeface="Times New Roman" panose="02020603050405020304" pitchFamily="18" charset="0"/>
            </a:endParaRPr>
          </a:p>
        </p:txBody>
      </p:sp>
      <p:sp>
        <p:nvSpPr>
          <p:cNvPr id="15365" name="Line 2"/>
          <p:cNvSpPr>
            <a:spLocks noChangeShapeType="1"/>
          </p:cNvSpPr>
          <p:nvPr/>
        </p:nvSpPr>
        <p:spPr bwMode="auto">
          <a:xfrm>
            <a:off x="1676400" y="14478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5366" name="Line 2"/>
          <p:cNvSpPr>
            <a:spLocks noChangeShapeType="1"/>
          </p:cNvSpPr>
          <p:nvPr/>
        </p:nvSpPr>
        <p:spPr bwMode="auto">
          <a:xfrm>
            <a:off x="1676400" y="61722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75747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789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E7E401E2-DDE2-4DF4-B17D-5BD99365E4B9}"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20</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37891" name="Rectangle 2"/>
          <p:cNvSpPr>
            <a:spLocks noGrp="1"/>
          </p:cNvSpPr>
          <p:nvPr>
            <p:ph type="title" idx="4294967295"/>
          </p:nvPr>
        </p:nvSpPr>
        <p:spPr>
          <a:xfrm>
            <a:off x="2024063"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Design Factors: Environment</a:t>
            </a:r>
          </a:p>
        </p:txBody>
      </p:sp>
      <p:sp>
        <p:nvSpPr>
          <p:cNvPr id="37892" name="Rectangle 3"/>
          <p:cNvSpPr>
            <a:spLocks noGrp="1"/>
          </p:cNvSpPr>
          <p:nvPr>
            <p:ph type="body" idx="4294967295"/>
          </p:nvPr>
        </p:nvSpPr>
        <p:spPr>
          <a:xfrm>
            <a:off x="2667001" y="1285876"/>
            <a:ext cx="7408863" cy="3451225"/>
          </a:xfrm>
        </p:spPr>
        <p:txBody>
          <a:bodyPr/>
          <a:lstStyle/>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Busy intersections</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Interior of a large machinery</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Bottom of an ocean</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Surface of an ocean during a tornado</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Biologically or chemically contaminated field</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Battlefield beyond the enemy lines</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Home or a large building</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Large warehouse</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Animals</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Fast moving vehicles</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Drain or river moving with current</a:t>
            </a:r>
            <a:endParaRPr lang="en-US" altLang="en-US" sz="280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37893"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37894"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938303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891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B05DDB7B-9047-4B9E-B457-9BB4D53B50A0}"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21</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38915" name="Rectangle 2"/>
          <p:cNvSpPr>
            <a:spLocks noGrp="1"/>
          </p:cNvSpPr>
          <p:nvPr>
            <p:ph type="title" idx="4294967295"/>
          </p:nvPr>
        </p:nvSpPr>
        <p:spPr>
          <a:xfrm>
            <a:off x="1524000" y="33339"/>
            <a:ext cx="91440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Design Factors : Transmission Media</a:t>
            </a:r>
          </a:p>
        </p:txBody>
      </p:sp>
      <p:sp>
        <p:nvSpPr>
          <p:cNvPr id="38916" name="Rectangle 3"/>
          <p:cNvSpPr>
            <a:spLocks noGrp="1"/>
          </p:cNvSpPr>
          <p:nvPr>
            <p:ph type="body" idx="4294967295"/>
          </p:nvPr>
        </p:nvSpPr>
        <p:spPr>
          <a:xfrm>
            <a:off x="3095625" y="2000251"/>
            <a:ext cx="5480050" cy="3451225"/>
          </a:xfrm>
        </p:spPr>
        <p:txBody>
          <a:bodyPr/>
          <a:lstStyle/>
          <a:p>
            <a:pPr>
              <a:buFont typeface="Wingdings" panose="05000000000000000000" pitchFamily="2" charset="2"/>
              <a:buChar char="q"/>
            </a:pPr>
            <a:r>
              <a:rPr lang="en-US" altLang="en-US" sz="4000">
                <a:solidFill>
                  <a:schemeClr val="tx1"/>
                </a:solidFill>
                <a:latin typeface="Times New Roman" panose="02020603050405020304" pitchFamily="18" charset="0"/>
                <a:cs typeface="Times New Roman" panose="02020603050405020304" pitchFamily="18" charset="0"/>
              </a:rPr>
              <a:t>RF</a:t>
            </a:r>
          </a:p>
          <a:p>
            <a:pPr>
              <a:buFont typeface="Wingdings" panose="05000000000000000000" pitchFamily="2" charset="2"/>
              <a:buChar char="q"/>
            </a:pPr>
            <a:r>
              <a:rPr lang="en-US" altLang="en-US" sz="4000">
                <a:solidFill>
                  <a:schemeClr val="tx1"/>
                </a:solidFill>
                <a:latin typeface="Times New Roman" panose="02020603050405020304" pitchFamily="18" charset="0"/>
                <a:cs typeface="Times New Roman" panose="02020603050405020304" pitchFamily="18" charset="0"/>
              </a:rPr>
              <a:t>Infrared </a:t>
            </a:r>
          </a:p>
          <a:p>
            <a:pPr>
              <a:buFont typeface="Wingdings" panose="05000000000000000000" pitchFamily="2" charset="2"/>
              <a:buChar char="q"/>
            </a:pPr>
            <a:r>
              <a:rPr lang="en-US" altLang="en-US" sz="4000">
                <a:solidFill>
                  <a:schemeClr val="tx1"/>
                </a:solidFill>
                <a:latin typeface="Times New Roman" panose="02020603050405020304" pitchFamily="18" charset="0"/>
                <a:cs typeface="Times New Roman" panose="02020603050405020304" pitchFamily="18" charset="0"/>
              </a:rPr>
              <a:t>Optical</a:t>
            </a:r>
          </a:p>
          <a:p>
            <a:pPr>
              <a:buFont typeface="Wingdings" panose="05000000000000000000" pitchFamily="2" charset="2"/>
              <a:buChar char="q"/>
            </a:pPr>
            <a:r>
              <a:rPr lang="en-US" altLang="en-US" sz="4000">
                <a:solidFill>
                  <a:schemeClr val="tx1"/>
                </a:solidFill>
                <a:latin typeface="Times New Roman" panose="02020603050405020304" pitchFamily="18" charset="0"/>
                <a:cs typeface="Times New Roman" panose="02020603050405020304" pitchFamily="18" charset="0"/>
              </a:rPr>
              <a:t>Acoustic </a:t>
            </a:r>
          </a:p>
        </p:txBody>
      </p:sp>
      <p:sp>
        <p:nvSpPr>
          <p:cNvPr id="38917"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38918"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033463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F13EDA05-6B18-4A6F-ADD9-7D749D3AA817}"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22</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39939" name="Rectangle 2"/>
          <p:cNvSpPr>
            <a:spLocks noGrp="1"/>
          </p:cNvSpPr>
          <p:nvPr>
            <p:ph type="title" idx="4294967295"/>
          </p:nvPr>
        </p:nvSpPr>
        <p:spPr>
          <a:xfrm>
            <a:off x="1524000" y="0"/>
            <a:ext cx="9144000" cy="1252538"/>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Design Factors: Power Consumption</a:t>
            </a:r>
          </a:p>
        </p:txBody>
      </p:sp>
      <p:sp>
        <p:nvSpPr>
          <p:cNvPr id="39940" name="Rectangle 3"/>
          <p:cNvSpPr>
            <a:spLocks noGrp="1"/>
          </p:cNvSpPr>
          <p:nvPr>
            <p:ph type="body" idx="4294967295"/>
          </p:nvPr>
        </p:nvSpPr>
        <p:spPr>
          <a:xfrm>
            <a:off x="3259139" y="2143126"/>
            <a:ext cx="6694487" cy="3451225"/>
          </a:xfrm>
        </p:spPr>
        <p:txBody>
          <a:bodyPr/>
          <a:lstStyle/>
          <a:p>
            <a:pPr>
              <a:buFont typeface="Wingdings" panose="05000000000000000000" pitchFamily="2" charset="2"/>
              <a:buChar char="q"/>
            </a:pPr>
            <a:r>
              <a:rPr lang="en-US" altLang="en-US" sz="3600">
                <a:solidFill>
                  <a:schemeClr val="tx1"/>
                </a:solidFill>
                <a:latin typeface="Times New Roman" panose="02020603050405020304" pitchFamily="18" charset="0"/>
                <a:cs typeface="Times New Roman" panose="02020603050405020304" pitchFamily="18" charset="0"/>
              </a:rPr>
              <a:t>Power conservation </a:t>
            </a:r>
          </a:p>
          <a:p>
            <a:pPr lvl="1">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Sensing</a:t>
            </a:r>
          </a:p>
          <a:p>
            <a:pPr lvl="1">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Communication</a:t>
            </a:r>
          </a:p>
          <a:p>
            <a:pPr lvl="1">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Data processing</a:t>
            </a:r>
            <a:endParaRPr lang="en-US" altLang="en-US" sz="3200">
              <a:solidFill>
                <a:schemeClr val="tx1"/>
              </a:solidFill>
              <a:latin typeface="Times New Roman" panose="02020603050405020304" pitchFamily="18" charset="0"/>
              <a:cs typeface="Times New Roman" panose="02020603050405020304" pitchFamily="18" charset="0"/>
            </a:endParaRPr>
          </a:p>
        </p:txBody>
      </p:sp>
      <p:sp>
        <p:nvSpPr>
          <p:cNvPr id="39941"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39942"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241963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62" name="TextBox 1"/>
          <p:cNvSpPr txBox="1">
            <a:spLocks noChangeArrowheads="1"/>
          </p:cNvSpPr>
          <p:nvPr/>
        </p:nvSpPr>
        <p:spPr bwMode="auto">
          <a:xfrm>
            <a:off x="1774825" y="260351"/>
            <a:ext cx="864235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fontAlgn="base">
              <a:spcBef>
                <a:spcPct val="0"/>
              </a:spcBef>
              <a:spcAft>
                <a:spcPct val="0"/>
              </a:spcAft>
              <a:buClrTx/>
              <a:buSzTx/>
              <a:buNone/>
            </a:pPr>
            <a:r>
              <a:rPr lang="en-CA" altLang="en-US" sz="4400" b="1">
                <a:solidFill>
                  <a:prstClr val="black"/>
                </a:solidFill>
                <a:latin typeface="Arial" panose="020B0604020202020204" pitchFamily="34" charset="0"/>
                <a:cs typeface="Arial" panose="020B0604020202020204" pitchFamily="34" charset="0"/>
              </a:rPr>
              <a:t>Applications of WSN</a:t>
            </a:r>
          </a:p>
          <a:p>
            <a:pPr algn="ctr" fontAlgn="base">
              <a:spcBef>
                <a:spcPct val="0"/>
              </a:spcBef>
              <a:spcAft>
                <a:spcPct val="0"/>
              </a:spcAft>
              <a:buClrTx/>
              <a:buSzTx/>
              <a:buNone/>
            </a:pPr>
            <a:endParaRPr lang="en-CA" altLang="en-US" sz="4400" b="1">
              <a:solidFill>
                <a:prstClr val="black"/>
              </a:solidFill>
              <a:cs typeface="Arial" panose="020B0604020202020204" pitchFamily="34" charset="0"/>
            </a:endParaRPr>
          </a:p>
        </p:txBody>
      </p:sp>
      <p:sp>
        <p:nvSpPr>
          <p:cNvPr id="40963" name="TextBox 3"/>
          <p:cNvSpPr txBox="1">
            <a:spLocks noChangeArrowheads="1"/>
          </p:cNvSpPr>
          <p:nvPr/>
        </p:nvSpPr>
        <p:spPr bwMode="auto">
          <a:xfrm>
            <a:off x="2063750" y="1357314"/>
            <a:ext cx="381793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Global scale</a:t>
            </a:r>
          </a:p>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Battle field </a:t>
            </a:r>
          </a:p>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Factories</a:t>
            </a:r>
          </a:p>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Buildings</a:t>
            </a:r>
          </a:p>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Homes</a:t>
            </a:r>
          </a:p>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bodies</a:t>
            </a:r>
            <a:endParaRPr lang="en-US" altLang="en-US">
              <a:solidFill>
                <a:prstClr val="black"/>
              </a:solidFill>
              <a:latin typeface="Times New Roman" panose="02020603050405020304" pitchFamily="18" charset="0"/>
              <a:cs typeface="Times New Roman" panose="02020603050405020304" pitchFamily="18" charset="0"/>
            </a:endParaRPr>
          </a:p>
        </p:txBody>
      </p:sp>
      <p:pic>
        <p:nvPicPr>
          <p:cNvPr id="40964" name="Picture 2" descr="C:\Users\dell\Desktop\WirelessSensorsApp4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176" y="2565401"/>
            <a:ext cx="4314825"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CD15378-E14E-4C69-9F3E-5E00A91CB8EE}"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23</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0966"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40967"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5291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p:cNvSpPr>
          <p:nvPr>
            <p:ph type="title" idx="4294967295"/>
          </p:nvPr>
        </p:nvSpPr>
        <p:spPr>
          <a:xfrm>
            <a:off x="2081213" y="71439"/>
            <a:ext cx="8229600" cy="1252537"/>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Applications of Sensor Networks</a:t>
            </a:r>
          </a:p>
        </p:txBody>
      </p:sp>
      <p:sp>
        <p:nvSpPr>
          <p:cNvPr id="43011" name="Rectangle 3"/>
          <p:cNvSpPr>
            <a:spLocks noGrp="1"/>
          </p:cNvSpPr>
          <p:nvPr>
            <p:ph type="body" idx="4294967295"/>
          </p:nvPr>
        </p:nvSpPr>
        <p:spPr>
          <a:xfrm>
            <a:off x="2238376" y="1428751"/>
            <a:ext cx="7858125" cy="4429125"/>
          </a:xfrm>
        </p:spPr>
        <p:txBody>
          <a:bodyPr/>
          <a:lstStyle/>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Using in military</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Battlefield surveillance and monitoring, guidance systems of intelligent missiles, detection of attack by weapons of mass destruction such as chemical, biological, or nuclear</a:t>
            </a:r>
          </a:p>
          <a:p>
            <a:pPr lvl="1" algn="just" eaLnBrk="1" hangingPunct="1">
              <a:buFont typeface="Wingdings" panose="05000000000000000000" pitchFamily="2" charset="2"/>
              <a:buChar char="q"/>
            </a:pPr>
            <a:endParaRPr lang="en-US" altLang="zh-TW" sz="2000">
              <a:solidFill>
                <a:schemeClr val="tx1"/>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Using in nature</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Forest fire, flood detection, habitat exploration of animals</a:t>
            </a:r>
          </a:p>
          <a:p>
            <a:pPr lvl="1" algn="just" eaLnBrk="1" hangingPunct="1">
              <a:buFont typeface="Wingdings" panose="05000000000000000000" pitchFamily="2" charset="2"/>
              <a:buChar char="q"/>
            </a:pPr>
            <a:endParaRPr lang="en-US" altLang="zh-TW" sz="2000">
              <a:solidFill>
                <a:schemeClr val="tx1"/>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Using in health</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Monitor the patient’s heart rate or blood pressure, and sent regularly to alert the concerned doctor, provide patients a greater freedom of movement</a:t>
            </a:r>
          </a:p>
          <a:p>
            <a:pPr algn="just" eaLnBrk="1" hangingPunct="1">
              <a:buFont typeface="Symbol" panose="05050102010706020507" pitchFamily="18" charset="2"/>
              <a:buNone/>
            </a:pPr>
            <a:endParaRPr lang="en-US" altLang="zh-TW" smtClean="0">
              <a:solidFill>
                <a:schemeClr val="tx1"/>
              </a:solidFill>
              <a:latin typeface="Times New Roman" panose="02020603050405020304" pitchFamily="18" charset="0"/>
              <a:cs typeface="Times New Roman" panose="02020603050405020304" pitchFamily="18" charset="0"/>
            </a:endParaRPr>
          </a:p>
        </p:txBody>
      </p:sp>
      <p:sp>
        <p:nvSpPr>
          <p:cNvPr id="4301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31D55FF-F16B-4221-8063-8954A81C4367}"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24</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3013"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43014"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038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034" name="Rectangle 3"/>
          <p:cNvSpPr>
            <a:spLocks noGrp="1"/>
          </p:cNvSpPr>
          <p:nvPr>
            <p:ph type="body" idx="4294967295"/>
          </p:nvPr>
        </p:nvSpPr>
        <p:spPr>
          <a:xfrm>
            <a:off x="2238376" y="1428751"/>
            <a:ext cx="7858125" cy="3451225"/>
          </a:xfrm>
        </p:spPr>
        <p:txBody>
          <a:bodyPr/>
          <a:lstStyle/>
          <a:p>
            <a:pPr algn="just" eaLnBrk="1" hangingPunct="1">
              <a:buFont typeface="Wingdings" panose="05000000000000000000" pitchFamily="2" charset="2"/>
              <a:buChar char="q"/>
            </a:pPr>
            <a:r>
              <a:rPr lang="en-US" altLang="zh-TW" smtClean="0">
                <a:solidFill>
                  <a:schemeClr val="tx1"/>
                </a:solidFill>
              </a:rPr>
              <a:t>Using in home (smart home)</a:t>
            </a:r>
          </a:p>
          <a:p>
            <a:pPr lvl="1" algn="just" eaLnBrk="1" hangingPunct="1">
              <a:buFont typeface="Wingdings" panose="05000000000000000000" pitchFamily="2" charset="2"/>
              <a:buChar char="q"/>
            </a:pPr>
            <a:r>
              <a:rPr lang="en-US" altLang="zh-TW" sz="2000">
                <a:solidFill>
                  <a:schemeClr val="tx1"/>
                </a:solidFill>
              </a:rPr>
              <a:t>Sensor node can built into appliances at home, such as ovens, refrigerators, and vacuum cleaners, which enable them to interact with each other and be remote-controlled</a:t>
            </a:r>
          </a:p>
          <a:p>
            <a:pPr lvl="1" algn="just" eaLnBrk="1" hangingPunct="1">
              <a:buFont typeface="Wingdings" panose="05000000000000000000" pitchFamily="2" charset="2"/>
              <a:buChar char="q"/>
            </a:pPr>
            <a:endParaRPr lang="en-US" altLang="zh-TW" sz="2000">
              <a:solidFill>
                <a:schemeClr val="tx1"/>
              </a:solidFill>
            </a:endParaRPr>
          </a:p>
          <a:p>
            <a:pPr algn="just" eaLnBrk="1" hangingPunct="1">
              <a:buFont typeface="Wingdings" panose="05000000000000000000" pitchFamily="2" charset="2"/>
              <a:buChar char="q"/>
            </a:pPr>
            <a:r>
              <a:rPr lang="en-US" altLang="zh-TW" smtClean="0">
                <a:solidFill>
                  <a:schemeClr val="tx1"/>
                </a:solidFill>
              </a:rPr>
              <a:t>Using in office building</a:t>
            </a:r>
          </a:p>
          <a:p>
            <a:pPr lvl="1" algn="just" eaLnBrk="1" hangingPunct="1">
              <a:buFont typeface="Wingdings" panose="05000000000000000000" pitchFamily="2" charset="2"/>
              <a:buChar char="q"/>
            </a:pPr>
            <a:r>
              <a:rPr lang="en-US" altLang="zh-TW" sz="2000">
                <a:solidFill>
                  <a:schemeClr val="tx1"/>
                </a:solidFill>
              </a:rPr>
              <a:t>Airflow and temperature of different parts of the building can be automatically controlled</a:t>
            </a:r>
          </a:p>
          <a:p>
            <a:pPr lvl="1" algn="just" eaLnBrk="1" hangingPunct="1">
              <a:buFont typeface="Wingdings" panose="05000000000000000000" pitchFamily="2" charset="2"/>
              <a:buChar char="q"/>
            </a:pPr>
            <a:endParaRPr lang="en-US" altLang="zh-TW" sz="2000">
              <a:solidFill>
                <a:schemeClr val="tx1"/>
              </a:solidFill>
            </a:endParaRPr>
          </a:p>
          <a:p>
            <a:pPr algn="just" eaLnBrk="1" hangingPunct="1">
              <a:buFont typeface="Wingdings" panose="05000000000000000000" pitchFamily="2" charset="2"/>
              <a:buChar char="q"/>
            </a:pPr>
            <a:r>
              <a:rPr lang="en-US" altLang="zh-TW" smtClean="0">
                <a:solidFill>
                  <a:schemeClr val="tx1"/>
                </a:solidFill>
              </a:rPr>
              <a:t>Using in warehouse</a:t>
            </a:r>
          </a:p>
          <a:p>
            <a:pPr lvl="1" algn="just" eaLnBrk="1" hangingPunct="1">
              <a:buFont typeface="Wingdings" panose="05000000000000000000" pitchFamily="2" charset="2"/>
              <a:buChar char="q"/>
            </a:pPr>
            <a:r>
              <a:rPr lang="en-US" altLang="zh-TW" sz="2000">
                <a:solidFill>
                  <a:schemeClr val="tx1"/>
                </a:solidFill>
              </a:rPr>
              <a:t>Improve their inventory control system by installing sensors on the products to track their movement</a:t>
            </a:r>
          </a:p>
        </p:txBody>
      </p:sp>
      <p:sp>
        <p:nvSpPr>
          <p:cNvPr id="4403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3D21D210-738E-4F1B-B291-9C40DDD6EE14}"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25</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5" name="Rectangle 2"/>
          <p:cNvSpPr txBox="1">
            <a:spLocks noChangeArrowheads="1"/>
          </p:cNvSpPr>
          <p:nvPr/>
        </p:nvSpPr>
        <p:spPr bwMode="auto">
          <a:xfrm>
            <a:off x="2081213" y="71439"/>
            <a:ext cx="8229600" cy="1252537"/>
          </a:xfrm>
          <a:prstGeom prst="rect">
            <a:avLst/>
          </a:prstGeom>
          <a:noFill/>
          <a:ln w="9525">
            <a:noFill/>
            <a:miter lim="800000"/>
            <a:headEnd/>
            <a:tailEnd/>
          </a:ln>
        </p:spPr>
        <p:txBody>
          <a:bodyPr anchor="ctr"/>
          <a:lstStyle/>
          <a:p>
            <a:pPr algn="ctr" fontAlgn="base">
              <a:spcBef>
                <a:spcPct val="0"/>
              </a:spcBef>
              <a:spcAft>
                <a:spcPct val="0"/>
              </a:spcAft>
              <a:defRPr/>
            </a:pPr>
            <a:r>
              <a:rPr lang="en-US" altLang="zh-TW" sz="4400" b="1">
                <a:solidFill>
                  <a:prstClr val="black"/>
                </a:solidFill>
                <a:latin typeface="Times New Roman" pitchFamily="18" charset="0"/>
                <a:ea typeface="+mj-ea"/>
                <a:cs typeface="Times New Roman" pitchFamily="18" charset="0"/>
              </a:rPr>
              <a:t>Applications of Sensor Networks</a:t>
            </a:r>
            <a:endParaRPr lang="en-US" altLang="zh-TW" sz="4400" b="1" dirty="0">
              <a:solidFill>
                <a:prstClr val="black"/>
              </a:solidFill>
              <a:latin typeface="Times New Roman" pitchFamily="18" charset="0"/>
              <a:ea typeface="+mj-ea"/>
              <a:cs typeface="Times New Roman" pitchFamily="18" charset="0"/>
            </a:endParaRPr>
          </a:p>
        </p:txBody>
      </p:sp>
      <p:sp>
        <p:nvSpPr>
          <p:cNvPr id="44037"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44038"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729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p:cNvSpPr>
          <p:nvPr>
            <p:ph type="title" idx="4294967295"/>
          </p:nvPr>
        </p:nvSpPr>
        <p:spPr>
          <a:xfrm>
            <a:off x="1524000" y="71439"/>
            <a:ext cx="9144000" cy="1252537"/>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Comparison with Ad Hoc Wireless Networks </a:t>
            </a:r>
          </a:p>
        </p:txBody>
      </p:sp>
      <p:sp>
        <p:nvSpPr>
          <p:cNvPr id="45059" name="Rectangle 3"/>
          <p:cNvSpPr>
            <a:spLocks noGrp="1"/>
          </p:cNvSpPr>
          <p:nvPr>
            <p:ph type="body" idx="4294967295"/>
          </p:nvPr>
        </p:nvSpPr>
        <p:spPr>
          <a:xfrm>
            <a:off x="1952626" y="1571625"/>
            <a:ext cx="8429625" cy="4643438"/>
          </a:xfrm>
        </p:spPr>
        <p:txBody>
          <a:bodyPr/>
          <a:lstStyle/>
          <a:p>
            <a:pPr algn="just" eaLnBrk="1" hangingPunct="1">
              <a:lnSpc>
                <a:spcPct val="90000"/>
              </a:lnSpc>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Different from Ad Hoc wireless networks</a:t>
            </a:r>
          </a:p>
          <a:p>
            <a:pPr lvl="1" algn="just"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The number of nodes in sensor network can be several orders of magnitude large than the number of nodes in an ad hoc network.</a:t>
            </a:r>
          </a:p>
          <a:p>
            <a:pPr lvl="1" algn="just"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Sensor nodes are more easy to failure and energy drain, and their battery sources are usually not replaceable or rechargeable.</a:t>
            </a:r>
          </a:p>
          <a:p>
            <a:pPr lvl="1" algn="just"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Sensor nodes may not have unique global identifiers (ID), so unique addressing is not always feasible in sensor networks.</a:t>
            </a:r>
          </a:p>
          <a:p>
            <a:pPr lvl="1" algn="just"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Sensor networks are data-centric, the queries in sensor networks are addressed to nodes which have data satisfying some conditions. Ad Hoc networks are address-centric, with queries addressed to particular nodes specified by their unique address.</a:t>
            </a:r>
          </a:p>
          <a:p>
            <a:pPr lvl="1" algn="just"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Data fusion/aggregation: the sensor nodes aggregate the local information before relaying. The goals are reduce bandwidth consumption, media access delay, and power consumption for communication.</a:t>
            </a:r>
          </a:p>
        </p:txBody>
      </p:sp>
      <p:sp>
        <p:nvSpPr>
          <p:cNvPr id="4506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BDDE1790-F0B0-48A2-87FB-305205CBE959}"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26</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5061" name="Line 2"/>
          <p:cNvSpPr>
            <a:spLocks noChangeShapeType="1"/>
          </p:cNvSpPr>
          <p:nvPr/>
        </p:nvSpPr>
        <p:spPr bwMode="auto">
          <a:xfrm>
            <a:off x="1676400" y="14287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45062"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21993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1524000" y="71438"/>
            <a:ext cx="9144000" cy="857250"/>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Issues and Challenges</a:t>
            </a:r>
          </a:p>
        </p:txBody>
      </p:sp>
      <p:sp>
        <p:nvSpPr>
          <p:cNvPr id="46083" name="Rectangle 3"/>
          <p:cNvSpPr>
            <a:spLocks noGrp="1"/>
          </p:cNvSpPr>
          <p:nvPr>
            <p:ph type="body" idx="4294967295"/>
          </p:nvPr>
        </p:nvSpPr>
        <p:spPr>
          <a:xfrm>
            <a:off x="1809750" y="1214438"/>
            <a:ext cx="8643938" cy="4483100"/>
          </a:xfrm>
        </p:spPr>
        <p:txBody>
          <a:bodyPr/>
          <a:lstStyle/>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Sensor nodes are randomly deployed and hence do not fit into any regular topology. Once deployed, they usually do not require any human intervention. Hence, the setup and maintenance of the network should be entirely autonomous.</a:t>
            </a:r>
          </a:p>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Sensor networks are infrastructure-less. Therefore, all routing and maintenance algorithms need to be distributed.</a:t>
            </a:r>
          </a:p>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Energy problem</a:t>
            </a:r>
          </a:p>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Hardware and software should be designed to conserve power</a:t>
            </a:r>
          </a:p>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Sensor nodes should be able to synchronize with each other in a completely distributed manner, so that TDMA schedules can be imposed.</a:t>
            </a:r>
          </a:p>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A sensor network should also be capable of adapting to changing connectivity due to the failure of nodes, or new nodes powering up. The routing protocols should be able to dynamically include or avoid sensor nodes in their paths.</a:t>
            </a:r>
          </a:p>
          <a:p>
            <a:pPr algn="just" eaLnBrk="1" hangingPunct="1">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Real-time communication over sensor networks must be supported through provision of guarantees on maximum delay, minimum bandwidth, or other QoS parameters.</a:t>
            </a:r>
          </a:p>
          <a:p>
            <a:pPr algn="just" eaLnBrk="1" hangingPunct="1">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Provision must be made for secure communication over sensor networks, especially for military applications which carry sensitive data</a:t>
            </a:r>
            <a:r>
              <a:rPr lang="en-US" altLang="zh-TW" sz="2000">
                <a:solidFill>
                  <a:schemeClr val="tx1"/>
                </a:solidFill>
                <a:latin typeface="Times New Roman" panose="02020603050405020304" pitchFamily="18" charset="0"/>
                <a:cs typeface="Times New Roman" panose="02020603050405020304" pitchFamily="18" charset="0"/>
              </a:rPr>
              <a:t>.</a:t>
            </a:r>
          </a:p>
          <a:p>
            <a:pPr lvl="1" algn="just" eaLnBrk="1" hangingPunct="1">
              <a:lnSpc>
                <a:spcPct val="90000"/>
              </a:lnSpc>
              <a:buFont typeface="Wingdings" panose="05000000000000000000" pitchFamily="2" charset="2"/>
              <a:buChar char="q"/>
            </a:pPr>
            <a:endParaRPr lang="en-US" altLang="zh-TW" sz="1800">
              <a:solidFill>
                <a:schemeClr val="tx1"/>
              </a:solidFill>
              <a:latin typeface="Times New Roman" panose="02020603050405020304" pitchFamily="18" charset="0"/>
              <a:cs typeface="Times New Roman" panose="02020603050405020304" pitchFamily="18" charset="0"/>
            </a:endParaRPr>
          </a:p>
        </p:txBody>
      </p:sp>
      <p:sp>
        <p:nvSpPr>
          <p:cNvPr id="46084" name="Slide Number Placeholder 3"/>
          <p:cNvSpPr>
            <a:spLocks noGrp="1"/>
          </p:cNvSpPr>
          <p:nvPr>
            <p:ph type="sldNum" sz="quarter" idx="12"/>
          </p:nvPr>
        </p:nvSpPr>
        <p:spPr bwMode="auto">
          <a:xfrm>
            <a:off x="5514975" y="6350001"/>
            <a:ext cx="11620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9DE33D33-F1B1-4580-922E-425F813DCCB2}"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27</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6085"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46086" name="Line 2"/>
          <p:cNvSpPr>
            <a:spLocks noChangeShapeType="1"/>
          </p:cNvSpPr>
          <p:nvPr/>
        </p:nvSpPr>
        <p:spPr bwMode="auto">
          <a:xfrm>
            <a:off x="1676400" y="63579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7570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1524000" y="71439"/>
            <a:ext cx="9144000" cy="1252537"/>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Classification of sensor network protocol</a:t>
            </a:r>
          </a:p>
        </p:txBody>
      </p:sp>
      <p:graphicFrame>
        <p:nvGraphicFramePr>
          <p:cNvPr id="47107" name="Object 5"/>
          <p:cNvGraphicFramePr>
            <a:graphicFrameLocks noChangeAspect="1"/>
          </p:cNvGraphicFramePr>
          <p:nvPr>
            <p:ph idx="4294967295"/>
          </p:nvPr>
        </p:nvGraphicFramePr>
        <p:xfrm>
          <a:off x="1749426" y="1600201"/>
          <a:ext cx="8709025" cy="4621213"/>
        </p:xfrm>
        <a:graphic>
          <a:graphicData uri="http://schemas.openxmlformats.org/presentationml/2006/ole">
            <mc:AlternateContent xmlns:mc="http://schemas.openxmlformats.org/markup-compatibility/2006">
              <mc:Choice xmlns:v="urn:schemas-microsoft-com:vml" Requires="v">
                <p:oleObj spid="_x0000_s17410" name="點陣圖影像" r:id="rId3" imgW="11422069" imgH="6458852" progId="Paint.Picture">
                  <p:embed/>
                </p:oleObj>
              </mc:Choice>
              <mc:Fallback>
                <p:oleObj name="點陣圖影像" r:id="rId3" imgW="11422069" imgH="6458852" progId="Paint.Picture">
                  <p:embed/>
                  <p:pic>
                    <p:nvPicPr>
                      <p:cNvPr id="4710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426" y="1600201"/>
                        <a:ext cx="8709025" cy="462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44F50A06-5466-4A9A-9A56-73E8A7C49F2B}"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28</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7109" name="Line 2"/>
          <p:cNvSpPr>
            <a:spLocks noChangeShapeType="1"/>
          </p:cNvSpPr>
          <p:nvPr/>
        </p:nvSpPr>
        <p:spPr bwMode="auto">
          <a:xfrm>
            <a:off x="1676400" y="1500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47110" name="Line 2"/>
          <p:cNvSpPr>
            <a:spLocks noChangeShapeType="1"/>
          </p:cNvSpPr>
          <p:nvPr/>
        </p:nvSpPr>
        <p:spPr bwMode="auto">
          <a:xfrm>
            <a:off x="1676400" y="6643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11283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p:cNvSpPr>
          <p:nvPr>
            <p:ph type="title" idx="4294967295"/>
          </p:nvPr>
        </p:nvSpPr>
        <p:spPr>
          <a:xfrm>
            <a:off x="1524000" y="0"/>
            <a:ext cx="9144000" cy="1252538"/>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Sensor Network Architecture</a:t>
            </a:r>
          </a:p>
        </p:txBody>
      </p:sp>
      <p:sp>
        <p:nvSpPr>
          <p:cNvPr id="48131" name="Rectangle 3"/>
          <p:cNvSpPr>
            <a:spLocks noGrp="1"/>
          </p:cNvSpPr>
          <p:nvPr>
            <p:ph type="body" idx="4294967295"/>
          </p:nvPr>
        </p:nvSpPr>
        <p:spPr>
          <a:xfrm>
            <a:off x="2667001" y="1785939"/>
            <a:ext cx="7408863" cy="3451225"/>
          </a:xfrm>
        </p:spPr>
        <p:txBody>
          <a:bodyPr/>
          <a:lstStyle/>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The two basic kinds of sensor network architecture</a:t>
            </a:r>
          </a:p>
          <a:p>
            <a:pPr algn="just" eaLnBrk="1" hangingPunct="1">
              <a:buFont typeface="Wingdings" panose="05000000000000000000" pitchFamily="2" charset="2"/>
              <a:buChar char="q"/>
            </a:pPr>
            <a:endParaRPr lang="en-US" altLang="zh-TW" sz="32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Layered Architecture</a:t>
            </a:r>
          </a:p>
          <a:p>
            <a:pPr lvl="1" algn="just" eaLnBrk="1" hangingPunct="1">
              <a:buFont typeface="Wingdings" panose="05000000000000000000" pitchFamily="2" charset="2"/>
              <a:buChar char="q"/>
            </a:pPr>
            <a:endParaRPr lang="en-US" altLang="zh-TW" sz="28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Clustered Architecture</a:t>
            </a:r>
          </a:p>
        </p:txBody>
      </p:sp>
      <p:sp>
        <p:nvSpPr>
          <p:cNvPr id="481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9D590938-E8C8-479D-B9F6-F3D0DB61A239}"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29</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8133"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48134"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84254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386" name="TextBox 1"/>
          <p:cNvSpPr txBox="1">
            <a:spLocks noChangeArrowheads="1"/>
          </p:cNvSpPr>
          <p:nvPr/>
        </p:nvSpPr>
        <p:spPr bwMode="auto">
          <a:xfrm>
            <a:off x="4578350" y="71439"/>
            <a:ext cx="32321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fontAlgn="base">
              <a:spcBef>
                <a:spcPct val="0"/>
              </a:spcBef>
              <a:spcAft>
                <a:spcPct val="0"/>
              </a:spcAft>
              <a:buClrTx/>
              <a:buSzTx/>
              <a:buNone/>
            </a:pPr>
            <a:r>
              <a:rPr lang="en-CA" altLang="en-US" sz="4400" b="1">
                <a:solidFill>
                  <a:prstClr val="black"/>
                </a:solidFill>
                <a:latin typeface="Times New Roman" panose="02020603050405020304" pitchFamily="18" charset="0"/>
                <a:cs typeface="Times New Roman" panose="02020603050405020304" pitchFamily="18" charset="0"/>
              </a:rPr>
              <a:t>Introduction</a:t>
            </a:r>
          </a:p>
        </p:txBody>
      </p:sp>
      <p:sp>
        <p:nvSpPr>
          <p:cNvPr id="16387" name="TextBox 3"/>
          <p:cNvSpPr txBox="1">
            <a:spLocks noChangeArrowheads="1"/>
          </p:cNvSpPr>
          <p:nvPr/>
        </p:nvSpPr>
        <p:spPr bwMode="auto">
          <a:xfrm>
            <a:off x="2063751" y="1071564"/>
            <a:ext cx="8208963"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Font typeface="Wingdings" panose="05000000000000000000" pitchFamily="2" charset="2"/>
              <a:buChar char="q"/>
            </a:pPr>
            <a:r>
              <a:rPr lang="en-CA" altLang="en-US" sz="3400" b="1">
                <a:solidFill>
                  <a:prstClr val="black"/>
                </a:solidFill>
                <a:latin typeface="Times New Roman" panose="02020603050405020304" pitchFamily="18" charset="0"/>
                <a:cs typeface="Times New Roman" panose="02020603050405020304" pitchFamily="18" charset="0"/>
              </a:rPr>
              <a:t>Wireless Sensor Network?</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It’s a collection of devices “ sensor nodes”</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They are small, inexpensive, with constrained power</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They are organized in a cooperative network</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They communicate wirelessly</a:t>
            </a:r>
          </a:p>
          <a:p>
            <a:pPr fontAlgn="base">
              <a:lnSpc>
                <a:spcPct val="200000"/>
              </a:lnSpc>
              <a:spcBef>
                <a:spcPct val="0"/>
              </a:spcBef>
              <a:spcAft>
                <a:spcPct val="0"/>
              </a:spcAft>
              <a:buClrTx/>
              <a:buSzTx/>
              <a:buNone/>
            </a:pPr>
            <a:r>
              <a:rPr lang="en-CA" altLang="en-US" sz="2000">
                <a:solidFill>
                  <a:prstClr val="black"/>
                </a:solidFill>
                <a:latin typeface="Times New Roman" panose="02020603050405020304" pitchFamily="18" charset="0"/>
                <a:cs typeface="Times New Roman" panose="02020603050405020304" pitchFamily="18" charset="0"/>
              </a:rPr>
              <a:t>	 in multi hop routing</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Heavily deployment</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Changing network topology</a:t>
            </a:r>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l="2654" t="6129" r="2071" b="3969"/>
          <a:stretch>
            <a:fillRect/>
          </a:stretch>
        </p:blipFill>
        <p:spPr bwMode="auto">
          <a:xfrm>
            <a:off x="5664200" y="3363914"/>
            <a:ext cx="4895850"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2"/>
          <p:cNvSpPr>
            <a:spLocks noChangeShapeType="1"/>
          </p:cNvSpPr>
          <p:nvPr/>
        </p:nvSpPr>
        <p:spPr bwMode="auto">
          <a:xfrm>
            <a:off x="1676400" y="10001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6390" name="Line 2"/>
          <p:cNvSpPr>
            <a:spLocks noChangeShapeType="1"/>
          </p:cNvSpPr>
          <p:nvPr/>
        </p:nvSpPr>
        <p:spPr bwMode="auto">
          <a:xfrm>
            <a:off x="1676400" y="61722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6391"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fld id="{7FC4E255-095B-4945-805D-D83805690551}" type="slidenum">
              <a:rPr lang="en-US" altLang="en-US" sz="1800">
                <a:solidFill>
                  <a:prstClr val="black"/>
                </a:solidFill>
                <a:latin typeface="Arial" panose="020B0604020202020204" pitchFamily="34" charset="0"/>
                <a:cs typeface="Arial" panose="020B0604020202020204" pitchFamily="34" charset="0"/>
              </a:rPr>
              <a:pPr fontAlgn="base">
                <a:spcBef>
                  <a:spcPct val="0"/>
                </a:spcBef>
                <a:spcAft>
                  <a:spcPct val="0"/>
                </a:spcAft>
                <a:buClrTx/>
                <a:buSzTx/>
                <a:buNone/>
              </a:pPr>
              <a:t>3</a:t>
            </a:fld>
            <a:endParaRPr lang="en-US" altLang="en-US" sz="180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72294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p:cNvSpPr>
          <p:nvPr>
            <p:ph type="title" idx="4294967295"/>
          </p:nvPr>
        </p:nvSpPr>
        <p:spPr>
          <a:xfrm>
            <a:off x="2009775" y="0"/>
            <a:ext cx="8229600" cy="1252538"/>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Layered Architecture </a:t>
            </a:r>
          </a:p>
        </p:txBody>
      </p:sp>
      <p:sp>
        <p:nvSpPr>
          <p:cNvPr id="49155" name="Rectangle 3"/>
          <p:cNvSpPr>
            <a:spLocks noGrp="1"/>
          </p:cNvSpPr>
          <p:nvPr>
            <p:ph type="body" idx="4294967295"/>
          </p:nvPr>
        </p:nvSpPr>
        <p:spPr>
          <a:xfrm>
            <a:off x="2024063" y="1357314"/>
            <a:ext cx="4500562" cy="4714875"/>
          </a:xfrm>
        </p:spPr>
        <p:txBody>
          <a:bodyPr/>
          <a:lstStyle/>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A layered architecture has a single powerful base station, and the layers of sensor nodes around it correspond to the nodes that have the same hop-count to the BS.</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In the in-building scenario, the BS acts an access point to a wired network, and small nodes form a wireless backbone to provide wireless connectivity.</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The advantage of a layered architecture is that each node is involved only in short-distance, low-power transmissions to nodes of the neighboring layers.</a:t>
            </a:r>
          </a:p>
        </p:txBody>
      </p:sp>
      <p:sp>
        <p:nvSpPr>
          <p:cNvPr id="491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0D8E0C50-64C8-4FA9-816E-5328F5C50146}"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30</a:t>
            </a:fld>
            <a:endParaRPr lang="en-US" altLang="en-US" sz="1800">
              <a:solidFill>
                <a:prstClr val="black"/>
              </a:solidFill>
              <a:latin typeface="Times New Roman" panose="02020603050405020304" pitchFamily="18" charset="0"/>
              <a:cs typeface="Times New Roman" panose="02020603050405020304" pitchFamily="18" charset="0"/>
            </a:endParaRPr>
          </a:p>
        </p:txBody>
      </p:sp>
      <p:graphicFrame>
        <p:nvGraphicFramePr>
          <p:cNvPr id="49157" name="Object 3"/>
          <p:cNvGraphicFramePr>
            <a:graphicFrameLocks noChangeAspect="1"/>
          </p:cNvGraphicFramePr>
          <p:nvPr/>
        </p:nvGraphicFramePr>
        <p:xfrm>
          <a:off x="6721476" y="1428751"/>
          <a:ext cx="3375025" cy="4525963"/>
        </p:xfrm>
        <a:graphic>
          <a:graphicData uri="http://schemas.openxmlformats.org/presentationml/2006/ole">
            <mc:AlternateContent xmlns:mc="http://schemas.openxmlformats.org/markup-compatibility/2006">
              <mc:Choice xmlns:v="urn:schemas-microsoft-com:vml" Requires="v">
                <p:oleObj spid="_x0000_s18434" name="點陣圖影像" r:id="rId3" imgW="4963218" imgH="6657143" progId="Paint.Picture">
                  <p:embed/>
                </p:oleObj>
              </mc:Choice>
              <mc:Fallback>
                <p:oleObj name="點陣圖影像" r:id="rId3" imgW="4963218" imgH="6657143" progId="Paint.Picture">
                  <p:embed/>
                  <p:pic>
                    <p:nvPicPr>
                      <p:cNvPr id="4915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476" y="1428751"/>
                        <a:ext cx="33750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8"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49159"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58543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p:cNvSpPr>
          <p:nvPr>
            <p:ph type="title" idx="4294967295"/>
          </p:nvPr>
        </p:nvSpPr>
        <p:spPr>
          <a:xfrm>
            <a:off x="1524000" y="0"/>
            <a:ext cx="9144000" cy="1252538"/>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Unified Network Protocol Framework (UNPF)</a:t>
            </a:r>
          </a:p>
        </p:txBody>
      </p:sp>
      <p:sp>
        <p:nvSpPr>
          <p:cNvPr id="50179" name="Rectangle 3"/>
          <p:cNvSpPr>
            <a:spLocks noGrp="1"/>
          </p:cNvSpPr>
          <p:nvPr>
            <p:ph type="body" idx="4294967295"/>
          </p:nvPr>
        </p:nvSpPr>
        <p:spPr>
          <a:xfrm>
            <a:off x="2238376" y="1714501"/>
            <a:ext cx="8143875" cy="3451225"/>
          </a:xfrm>
        </p:spPr>
        <p:txBody>
          <a:bodyPr/>
          <a:lstStyle/>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UNPF is a set of protocols for complete implementation of a layered architecture for sensor networks</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UNPF integrates three operations in its protocol structure:</a:t>
            </a:r>
          </a:p>
          <a:p>
            <a:pPr lvl="1"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Network initialization and maintenance</a:t>
            </a:r>
          </a:p>
          <a:p>
            <a:pPr lvl="1"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MAC protocol</a:t>
            </a:r>
          </a:p>
          <a:p>
            <a:pPr lvl="1"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Routing protocol</a:t>
            </a:r>
          </a:p>
        </p:txBody>
      </p:sp>
      <p:sp>
        <p:nvSpPr>
          <p:cNvPr id="5018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33518553-669A-4FC4-807E-0F55F83BAAEF}"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31</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50181"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50182"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34751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p:cNvSpPr>
          <p:nvPr>
            <p:ph type="title" idx="4294967295"/>
          </p:nvPr>
        </p:nvSpPr>
        <p:spPr>
          <a:xfrm>
            <a:off x="1524000" y="0"/>
            <a:ext cx="9144000" cy="1252538"/>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Network initialization and maintenance</a:t>
            </a:r>
          </a:p>
        </p:txBody>
      </p:sp>
      <p:sp>
        <p:nvSpPr>
          <p:cNvPr id="51203" name="Rectangle 3"/>
          <p:cNvSpPr>
            <a:spLocks noGrp="1"/>
          </p:cNvSpPr>
          <p:nvPr>
            <p:ph type="body" idx="4294967295"/>
          </p:nvPr>
        </p:nvSpPr>
        <p:spPr>
          <a:xfrm>
            <a:off x="1881189" y="1357314"/>
            <a:ext cx="8358187" cy="3451225"/>
          </a:xfrm>
        </p:spPr>
        <p:txBody>
          <a:bodyPr/>
          <a:lstStyle/>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The BS broadcasts its ID using a known CDMA code on the common control channel.</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All node which hear this broadcast then record the BS ID. They send a beacon signal with their own IDs at their low default power levels.</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Those nodes which the BS can hear form layer one</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BS broadcasts  a control packet with all layer one node IDs. All nodes send a beacon signal again.</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The layer one nodes record the IDs which they hear (form layer two) and inform the BS of the layer two nodes IDs.</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Periodic beaconing updates neighbor information and change the layer structure if nodes die out or move out of range.</a:t>
            </a:r>
          </a:p>
        </p:txBody>
      </p:sp>
      <p:sp>
        <p:nvSpPr>
          <p:cNvPr id="5120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46BBCA43-8D7B-496B-AF9D-0176621F24C3}"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32</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51205" name="Line 2"/>
          <p:cNvSpPr>
            <a:spLocks noChangeShapeType="1"/>
          </p:cNvSpPr>
          <p:nvPr/>
        </p:nvSpPr>
        <p:spPr bwMode="auto">
          <a:xfrm>
            <a:off x="1676400" y="128587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51206" name="Line 2"/>
          <p:cNvSpPr>
            <a:spLocks noChangeShapeType="1"/>
          </p:cNvSpPr>
          <p:nvPr/>
        </p:nvSpPr>
        <p:spPr bwMode="auto">
          <a:xfrm>
            <a:off x="1676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19747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p:cNvSpPr>
          <p:nvPr>
            <p:ph type="title" idx="4294967295"/>
          </p:nvPr>
        </p:nvSpPr>
        <p:spPr>
          <a:xfrm>
            <a:off x="2009775" y="0"/>
            <a:ext cx="8229600" cy="1252538"/>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MAC protocol</a:t>
            </a:r>
          </a:p>
        </p:txBody>
      </p:sp>
      <p:sp>
        <p:nvSpPr>
          <p:cNvPr id="52227" name="Rectangle 3"/>
          <p:cNvSpPr>
            <a:spLocks noGrp="1"/>
          </p:cNvSpPr>
          <p:nvPr>
            <p:ph type="body" idx="4294967295"/>
          </p:nvPr>
        </p:nvSpPr>
        <p:spPr>
          <a:xfrm>
            <a:off x="1881188" y="1214439"/>
            <a:ext cx="8501062" cy="3451225"/>
          </a:xfrm>
        </p:spPr>
        <p:txBody>
          <a:bodyPr/>
          <a:lstStyle/>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During the data transmission phase, the distributed TDMA receiver oriented channel (DTROC) assignment MAC protocol is used.</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Two steps of DTROC</a:t>
            </a:r>
          </a:p>
          <a:p>
            <a:pPr algn="just" eaLnBrk="1" hangingPunct="1">
              <a:buFont typeface="Symbol" panose="05050102010706020507" pitchFamily="18" charset="2"/>
              <a:buNone/>
            </a:pPr>
            <a:endParaRPr lang="en-US" altLang="zh-TW" smtClean="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Channel allocation : Each node is assigned a reception channel by the BS, and channel reuse is such that collisions are avoided.</a:t>
            </a:r>
          </a:p>
          <a:p>
            <a:pPr lvl="1" algn="just" eaLnBrk="1" hangingPunct="1">
              <a:buFont typeface="Symbol" panose="05050102010706020507" pitchFamily="18" charset="2"/>
              <a:buNone/>
            </a:pPr>
            <a:endParaRPr lang="en-US" altLang="zh-TW" sz="24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Channel scheduling : The node schedules transmission slots for all its neighbors and broadcasts the schedule. This enables collision-free transmission and saves energy, as nodes can turn off when they are not involved on a send/receive operation.</a:t>
            </a:r>
          </a:p>
          <a:p>
            <a:pPr algn="just" eaLnBrk="1" hangingPunct="1">
              <a:buFont typeface="Wingdings" panose="05000000000000000000" pitchFamily="2" charset="2"/>
              <a:buChar char="q"/>
            </a:pPr>
            <a:endParaRPr lang="en-US" altLang="zh-TW" smtClean="0">
              <a:solidFill>
                <a:schemeClr val="tx1"/>
              </a:solidFill>
              <a:latin typeface="Times New Roman" panose="02020603050405020304" pitchFamily="18" charset="0"/>
              <a:cs typeface="Times New Roman" panose="02020603050405020304" pitchFamily="18" charset="0"/>
            </a:endParaRPr>
          </a:p>
        </p:txBody>
      </p:sp>
      <p:sp>
        <p:nvSpPr>
          <p:cNvPr id="5222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8588296-B0E7-4BC9-BE10-A7222F17D156}"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33</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52229"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52230"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2635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p:cNvSpPr>
          <p:nvPr>
            <p:ph type="title" idx="4294967295"/>
          </p:nvPr>
        </p:nvSpPr>
        <p:spPr>
          <a:xfrm>
            <a:off x="2024063" y="0"/>
            <a:ext cx="8229600" cy="1252538"/>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Routing protocol</a:t>
            </a:r>
          </a:p>
        </p:txBody>
      </p:sp>
      <p:sp>
        <p:nvSpPr>
          <p:cNvPr id="53251" name="Rectangle 3"/>
          <p:cNvSpPr>
            <a:spLocks noGrp="1"/>
          </p:cNvSpPr>
          <p:nvPr>
            <p:ph type="body" idx="4294967295"/>
          </p:nvPr>
        </p:nvSpPr>
        <p:spPr>
          <a:xfrm>
            <a:off x="1881188" y="1857376"/>
            <a:ext cx="8501062" cy="3451225"/>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Downlink from the BS is by direct broadcast on the control channel. Uplink from the sensor nodes to BS is by multi-hop data forwarding.</a:t>
            </a:r>
          </a:p>
          <a:p>
            <a:pPr algn="just" eaLnBrk="1" hangingPunct="1">
              <a:buFont typeface="Wingdings" panose="05000000000000000000" pitchFamily="2" charset="2"/>
              <a:buChar char="q"/>
            </a:pPr>
            <a:endParaRPr lang="en-US" altLang="zh-TW" sz="2800">
              <a:solidFill>
                <a:schemeClr val="tx1"/>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node to which a packet is to be forwarded is selected considering the remaining energy of the nodes. This achieves a higher network lifetime.</a:t>
            </a:r>
          </a:p>
        </p:txBody>
      </p:sp>
      <p:sp>
        <p:nvSpPr>
          <p:cNvPr id="5325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F75D92FC-9355-4B57-B719-A35A5142D730}"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34</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53253"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53254"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97459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p:cNvSpPr>
          <p:nvPr>
            <p:ph type="title" idx="4294967295"/>
          </p:nvPr>
        </p:nvSpPr>
        <p:spPr>
          <a:xfrm>
            <a:off x="2009775" y="0"/>
            <a:ext cx="8229600" cy="1143000"/>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UNPF-R</a:t>
            </a:r>
          </a:p>
        </p:txBody>
      </p:sp>
      <p:sp>
        <p:nvSpPr>
          <p:cNvPr id="54275" name="Rectangle 3"/>
          <p:cNvSpPr>
            <a:spLocks noGrp="1"/>
          </p:cNvSpPr>
          <p:nvPr>
            <p:ph type="body" sz="half" idx="4294967295"/>
          </p:nvPr>
        </p:nvSpPr>
        <p:spPr>
          <a:xfrm>
            <a:off x="1666876" y="1357313"/>
            <a:ext cx="8786813" cy="4525962"/>
          </a:xfrm>
        </p:spPr>
        <p:txBody>
          <a:bodyPr/>
          <a:lstStyle/>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Optimize the network performance by make the sensor nodes adaptively vary their transmission range.</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Because while a very small transmission range cause network partitioning, a very large transmission range reduce the spatial reuse of frequencies.</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The optimal range (R) is determined by simulated annealing</a:t>
            </a:r>
          </a:p>
          <a:p>
            <a:pPr algn="just" eaLnBrk="1" hangingPunct="1">
              <a:buFont typeface="Symbol" panose="05050102010706020507" pitchFamily="18" charset="2"/>
              <a:buNone/>
            </a:pPr>
            <a:endParaRPr lang="en-US" altLang="zh-TW" sz="2000">
              <a:solidFill>
                <a:schemeClr val="tx1"/>
              </a:solidFill>
              <a:latin typeface="Times New Roman" panose="02020603050405020304" pitchFamily="18" charset="0"/>
              <a:cs typeface="Times New Roman" panose="02020603050405020304" pitchFamily="18" charset="0"/>
            </a:endParaRPr>
          </a:p>
          <a:p>
            <a:pPr algn="just" eaLnBrk="1" hangingPunct="1">
              <a:buFont typeface="Symbol" panose="05050102010706020507" pitchFamily="18" charset="2"/>
              <a:buNone/>
            </a:pPr>
            <a:endParaRPr lang="en-US" altLang="zh-TW" sz="20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Objective function :                            </a:t>
            </a:r>
          </a:p>
          <a:p>
            <a:pPr lvl="2" algn="just" eaLnBrk="1" hangingPunct="1">
              <a:buFont typeface="Wingdings" panose="05000000000000000000" pitchFamily="2" charset="2"/>
              <a:buChar char="q"/>
            </a:pPr>
            <a:endParaRPr lang="en-US" altLang="zh-TW" sz="1600">
              <a:solidFill>
                <a:schemeClr val="tx1"/>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q"/>
            </a:pPr>
            <a:r>
              <a:rPr lang="en-US" altLang="zh-TW" sz="1600">
                <a:solidFill>
                  <a:schemeClr val="tx1"/>
                </a:solidFill>
                <a:latin typeface="Times New Roman" panose="02020603050405020304" pitchFamily="18" charset="0"/>
                <a:cs typeface="Times New Roman" panose="02020603050405020304" pitchFamily="18" charset="0"/>
              </a:rPr>
              <a:t>N :  the total number of sensors</a:t>
            </a:r>
          </a:p>
          <a:p>
            <a:pPr lvl="2" algn="just" eaLnBrk="1" hangingPunct="1">
              <a:buFont typeface="Wingdings" panose="05000000000000000000" pitchFamily="2" charset="2"/>
              <a:buChar char="q"/>
            </a:pPr>
            <a:r>
              <a:rPr lang="en-US" altLang="zh-TW" sz="1600">
                <a:solidFill>
                  <a:schemeClr val="tx1"/>
                </a:solidFill>
                <a:latin typeface="Times New Roman" panose="02020603050405020304" pitchFamily="18" charset="0"/>
                <a:cs typeface="Times New Roman" panose="02020603050405020304" pitchFamily="18" charset="0"/>
              </a:rPr>
              <a:t>n :  the number of nodes in layer one</a:t>
            </a:r>
          </a:p>
          <a:p>
            <a:pPr lvl="2" algn="just" eaLnBrk="1" hangingPunct="1">
              <a:buFont typeface="Wingdings" panose="05000000000000000000" pitchFamily="2" charset="2"/>
              <a:buChar char="q"/>
            </a:pPr>
            <a:r>
              <a:rPr lang="en-US" altLang="zh-TW" sz="1600">
                <a:solidFill>
                  <a:schemeClr val="tx1"/>
                </a:solidFill>
                <a:latin typeface="Times New Roman" panose="02020603050405020304" pitchFamily="18" charset="0"/>
                <a:cs typeface="Times New Roman" panose="02020603050405020304" pitchFamily="18" charset="0"/>
              </a:rPr>
              <a:t>   :  the energy consumption per packet</a:t>
            </a:r>
          </a:p>
          <a:p>
            <a:pPr lvl="2" algn="just" eaLnBrk="1" hangingPunct="1">
              <a:buFont typeface="Wingdings" panose="05000000000000000000" pitchFamily="2" charset="2"/>
              <a:buChar char="q"/>
            </a:pPr>
            <a:r>
              <a:rPr lang="en-US" altLang="zh-TW" sz="1600">
                <a:solidFill>
                  <a:schemeClr val="tx1"/>
                </a:solidFill>
                <a:latin typeface="Times New Roman" panose="02020603050405020304" pitchFamily="18" charset="0"/>
                <a:cs typeface="Times New Roman" panose="02020603050405020304" pitchFamily="18" charset="0"/>
              </a:rPr>
              <a:t>d :  the average packet delay</a:t>
            </a:r>
          </a:p>
          <a:p>
            <a:pPr lvl="1" algn="just" eaLnBrk="1" hangingPunct="1">
              <a:buFont typeface="Symbol" panose="05050102010706020507" pitchFamily="18" charset="2"/>
              <a:buNone/>
            </a:pPr>
            <a:endParaRPr lang="en-US" altLang="zh-TW" sz="18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endParaRPr lang="en-US" altLang="zh-TW" sz="1800">
              <a:solidFill>
                <a:schemeClr val="tx1"/>
              </a:solidFill>
              <a:latin typeface="Times New Roman" panose="02020603050405020304" pitchFamily="18" charset="0"/>
              <a:cs typeface="Times New Roman" panose="02020603050405020304" pitchFamily="18" charset="0"/>
            </a:endParaRPr>
          </a:p>
        </p:txBody>
      </p:sp>
      <p:graphicFrame>
        <p:nvGraphicFramePr>
          <p:cNvPr id="54276" name="Object 4"/>
          <p:cNvGraphicFramePr>
            <a:graphicFrameLocks noChangeAspect="1"/>
          </p:cNvGraphicFramePr>
          <p:nvPr>
            <p:ph sz="quarter" idx="4294967295"/>
          </p:nvPr>
        </p:nvGraphicFramePr>
        <p:xfrm>
          <a:off x="4857751" y="3214689"/>
          <a:ext cx="1952625" cy="523875"/>
        </p:xfrm>
        <a:graphic>
          <a:graphicData uri="http://schemas.openxmlformats.org/presentationml/2006/ole">
            <mc:AlternateContent xmlns:mc="http://schemas.openxmlformats.org/markup-compatibility/2006">
              <mc:Choice xmlns:v="urn:schemas-microsoft-com:vml" Requires="v">
                <p:oleObj spid="_x0000_s19458" name="點陣圖影像" r:id="rId3" imgW="1952898" imgH="523810" progId="Paint.Picture">
                  <p:embed/>
                </p:oleObj>
              </mc:Choice>
              <mc:Fallback>
                <p:oleObj name="點陣圖影像" r:id="rId3" imgW="1952898" imgH="523810" progId="Paint.Picture">
                  <p:embed/>
                  <p:pic>
                    <p:nvPicPr>
                      <p:cNvPr id="5427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1" y="3214689"/>
                        <a:ext cx="19526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7" name="Object 6"/>
          <p:cNvGraphicFramePr>
            <a:graphicFrameLocks noChangeAspect="1"/>
          </p:cNvGraphicFramePr>
          <p:nvPr>
            <p:ph sz="quarter" idx="4294967295"/>
          </p:nvPr>
        </p:nvGraphicFramePr>
        <p:xfrm>
          <a:off x="2524125" y="5070475"/>
          <a:ext cx="228600" cy="215900"/>
        </p:xfrm>
        <a:graphic>
          <a:graphicData uri="http://schemas.openxmlformats.org/presentationml/2006/ole">
            <mc:AlternateContent xmlns:mc="http://schemas.openxmlformats.org/markup-compatibility/2006">
              <mc:Choice xmlns:v="urn:schemas-microsoft-com:vml" Requires="v">
                <p:oleObj spid="_x0000_s19459" name="Bitmap Image" r:id="rId5" imgW="228571" imgH="219222" progId="Paint.Picture">
                  <p:embed/>
                </p:oleObj>
              </mc:Choice>
              <mc:Fallback>
                <p:oleObj name="Bitmap Image" r:id="rId5" imgW="228571" imgH="219222" progId="Paint.Picture">
                  <p:embed/>
                  <p:pic>
                    <p:nvPicPr>
                      <p:cNvPr id="5427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125" y="5070475"/>
                        <a:ext cx="228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7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EA5F2140-E4EE-4C00-B1A0-24C3708C2375}"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35</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54279"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54280"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75364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5298" name="Rectangle 8"/>
          <p:cNvSpPr>
            <a:spLocks noGrp="1"/>
          </p:cNvSpPr>
          <p:nvPr>
            <p:ph type="title" idx="4294967295"/>
          </p:nvPr>
        </p:nvSpPr>
        <p:spPr>
          <a:xfrm>
            <a:off x="2009775" y="71438"/>
            <a:ext cx="8229600" cy="1143000"/>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UNPF-R</a:t>
            </a:r>
          </a:p>
        </p:txBody>
      </p:sp>
      <p:sp>
        <p:nvSpPr>
          <p:cNvPr id="55299" name="Rectangle 3"/>
          <p:cNvSpPr>
            <a:spLocks noGrp="1"/>
          </p:cNvSpPr>
          <p:nvPr>
            <p:ph type="body" sz="half" idx="4294967295"/>
          </p:nvPr>
        </p:nvSpPr>
        <p:spPr>
          <a:xfrm>
            <a:off x="1949450" y="1143001"/>
            <a:ext cx="8432800" cy="4525963"/>
          </a:xfrm>
        </p:spPr>
        <p:txBody>
          <a:bodyPr/>
          <a:lstStyle/>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If no packet is received by the BS from any sensor node for some interval of time, the transmission range increase by         . Otherwise, the transmission range is either decrease by     with probability 0.5 x ( n / N ), or increase by           with probability [ 1 – 0.5 x ( n / N ) ].</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If                         , then the transmission range R’ is adopt. Otherwise, R is modified to R’ with probability</a:t>
            </a:r>
          </a:p>
          <a:p>
            <a:pPr lvl="2" algn="just" eaLnBrk="1" hangingPunct="1">
              <a:buFont typeface="Wingdings" panose="05000000000000000000" pitchFamily="2" charset="2"/>
              <a:buChar char="q"/>
            </a:pPr>
            <a:endParaRPr lang="en-US" altLang="zh-TW" smtClean="0">
              <a:solidFill>
                <a:schemeClr val="tx1"/>
              </a:solidFill>
              <a:latin typeface="Times New Roman" panose="02020603050405020304" pitchFamily="18" charset="0"/>
              <a:cs typeface="Times New Roman" panose="02020603050405020304" pitchFamily="18" charset="0"/>
            </a:endParaRPr>
          </a:p>
          <a:p>
            <a:pPr lvl="2" algn="just" eaLnBrk="1" hangingPunct="1">
              <a:buFont typeface="Symbol" panose="05050102010706020507" pitchFamily="18" charset="2"/>
              <a:buNone/>
            </a:pPr>
            <a:endParaRPr lang="en-US" altLang="zh-TW" smtClean="0">
              <a:solidFill>
                <a:schemeClr val="tx1"/>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 : the temperature parameter</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The advantage of the UNPF-R :</a:t>
            </a:r>
          </a:p>
          <a:p>
            <a:pPr lvl="2"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Minimize the energy x delay</a:t>
            </a:r>
          </a:p>
          <a:p>
            <a:pPr lvl="2"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Maximize the number of nodes which can connect to the BS</a:t>
            </a:r>
          </a:p>
        </p:txBody>
      </p:sp>
      <p:graphicFrame>
        <p:nvGraphicFramePr>
          <p:cNvPr id="55300" name="Object 4"/>
          <p:cNvGraphicFramePr>
            <a:graphicFrameLocks noChangeAspect="1"/>
          </p:cNvGraphicFramePr>
          <p:nvPr>
            <p:ph sz="quarter" idx="4294967295"/>
          </p:nvPr>
        </p:nvGraphicFramePr>
        <p:xfrm>
          <a:off x="9667876" y="1643064"/>
          <a:ext cx="485775" cy="314325"/>
        </p:xfrm>
        <a:graphic>
          <a:graphicData uri="http://schemas.openxmlformats.org/presentationml/2006/ole">
            <mc:AlternateContent xmlns:mc="http://schemas.openxmlformats.org/markup-compatibility/2006">
              <mc:Choice xmlns:v="urn:schemas-microsoft-com:vml" Requires="v">
                <p:oleObj spid="_x0000_s20482" name="Bitmap Image" r:id="rId3" imgW="485586" imgH="314286" progId="Paint.Picture">
                  <p:embed/>
                </p:oleObj>
              </mc:Choice>
              <mc:Fallback>
                <p:oleObj name="Bitmap Image" r:id="rId3" imgW="485586" imgH="314286" progId="Paint.Picture">
                  <p:embed/>
                  <p:pic>
                    <p:nvPicPr>
                      <p:cNvPr id="5530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76" y="1643064"/>
                        <a:ext cx="48577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1" name="Object 11"/>
          <p:cNvGraphicFramePr>
            <a:graphicFrameLocks noChangeAspect="1"/>
          </p:cNvGraphicFramePr>
          <p:nvPr/>
        </p:nvGraphicFramePr>
        <p:xfrm>
          <a:off x="9378951" y="2000250"/>
          <a:ext cx="360363" cy="242888"/>
        </p:xfrm>
        <a:graphic>
          <a:graphicData uri="http://schemas.openxmlformats.org/presentationml/2006/ole">
            <mc:AlternateContent xmlns:mc="http://schemas.openxmlformats.org/markup-compatibility/2006">
              <mc:Choice xmlns:v="urn:schemas-microsoft-com:vml" Requires="v">
                <p:oleObj spid="_x0000_s20483" name="點陣圖影像" r:id="rId5" imgW="485586" imgH="314286" progId="Paint.Picture">
                  <p:embed/>
                </p:oleObj>
              </mc:Choice>
              <mc:Fallback>
                <p:oleObj name="點陣圖影像" r:id="rId5" imgW="485586" imgH="314286" progId="Paint.Picture">
                  <p:embed/>
                  <p:pic>
                    <p:nvPicPr>
                      <p:cNvPr id="55301"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8951" y="2000250"/>
                        <a:ext cx="360363"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2" name="Object 12"/>
          <p:cNvGraphicFramePr>
            <a:graphicFrameLocks noChangeAspect="1"/>
          </p:cNvGraphicFramePr>
          <p:nvPr/>
        </p:nvGraphicFramePr>
        <p:xfrm>
          <a:off x="8310563" y="2428875"/>
          <a:ext cx="360362" cy="215900"/>
        </p:xfrm>
        <a:graphic>
          <a:graphicData uri="http://schemas.openxmlformats.org/presentationml/2006/ole">
            <mc:AlternateContent xmlns:mc="http://schemas.openxmlformats.org/markup-compatibility/2006">
              <mc:Choice xmlns:v="urn:schemas-microsoft-com:vml" Requires="v">
                <p:oleObj spid="_x0000_s20484" name="Bitmap Image" r:id="rId6" imgW="485586" imgH="314286" progId="Paint.Picture">
                  <p:embed/>
                </p:oleObj>
              </mc:Choice>
              <mc:Fallback>
                <p:oleObj name="Bitmap Image" r:id="rId6" imgW="485586" imgH="314286" progId="Paint.Picture">
                  <p:embed/>
                  <p:pic>
                    <p:nvPicPr>
                      <p:cNvPr id="55302"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563" y="2428875"/>
                        <a:ext cx="360362"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3" name="Object 13"/>
          <p:cNvGraphicFramePr>
            <a:graphicFrameLocks noChangeAspect="1"/>
          </p:cNvGraphicFramePr>
          <p:nvPr/>
        </p:nvGraphicFramePr>
        <p:xfrm>
          <a:off x="3227388" y="3214688"/>
          <a:ext cx="1439862" cy="215900"/>
        </p:xfrm>
        <a:graphic>
          <a:graphicData uri="http://schemas.openxmlformats.org/presentationml/2006/ole">
            <mc:AlternateContent xmlns:mc="http://schemas.openxmlformats.org/markup-compatibility/2006">
              <mc:Choice xmlns:v="urn:schemas-microsoft-com:vml" Requires="v">
                <p:oleObj spid="_x0000_s20485" name="點陣圖影像" r:id="rId7" imgW="2048161" imgH="390580" progId="Paint.Picture">
                  <p:embed/>
                </p:oleObj>
              </mc:Choice>
              <mc:Fallback>
                <p:oleObj name="點陣圖影像" r:id="rId7" imgW="2048161" imgH="390580" progId="Paint.Picture">
                  <p:embed/>
                  <p:pic>
                    <p:nvPicPr>
                      <p:cNvPr id="55303"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7388" y="3214688"/>
                        <a:ext cx="1439862"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4" name="Object 14"/>
          <p:cNvGraphicFramePr>
            <a:graphicFrameLocks noChangeAspect="1"/>
          </p:cNvGraphicFramePr>
          <p:nvPr/>
        </p:nvGraphicFramePr>
        <p:xfrm>
          <a:off x="3524251" y="4143376"/>
          <a:ext cx="2505075" cy="409575"/>
        </p:xfrm>
        <a:graphic>
          <a:graphicData uri="http://schemas.openxmlformats.org/presentationml/2006/ole">
            <mc:AlternateContent xmlns:mc="http://schemas.openxmlformats.org/markup-compatibility/2006">
              <mc:Choice xmlns:v="urn:schemas-microsoft-com:vml" Requires="v">
                <p:oleObj spid="_x0000_s20486" name="點陣圖影像" r:id="rId9" imgW="2505425" imgH="409632" progId="Paint.Picture">
                  <p:embed/>
                </p:oleObj>
              </mc:Choice>
              <mc:Fallback>
                <p:oleObj name="點陣圖影像" r:id="rId9" imgW="2505425" imgH="409632" progId="Paint.Picture">
                  <p:embed/>
                  <p:pic>
                    <p:nvPicPr>
                      <p:cNvPr id="55304"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4251" y="4143376"/>
                        <a:ext cx="2505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19C9F155-F9C4-4FE8-9BE0-3DA3BE801FC0}"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36</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55306"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55307"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1864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p:cNvSpPr>
          <p:nvPr>
            <p:ph type="title" idx="4294967295"/>
          </p:nvPr>
        </p:nvSpPr>
        <p:spPr>
          <a:xfrm>
            <a:off x="2081213" y="71439"/>
            <a:ext cx="8229600" cy="1000125"/>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Clustered Architecture</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56323" name="Rectangle 3"/>
          <p:cNvSpPr>
            <a:spLocks noGrp="1"/>
          </p:cNvSpPr>
          <p:nvPr>
            <p:ph type="body" idx="4294967295"/>
          </p:nvPr>
        </p:nvSpPr>
        <p:spPr>
          <a:xfrm>
            <a:off x="2024063" y="1143001"/>
            <a:ext cx="4857750" cy="4786313"/>
          </a:xfrm>
        </p:spPr>
        <p:txBody>
          <a:bodyPr/>
          <a:lstStyle/>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A clustered architecture organizes the sensor nodes into clusters, each governed by a cluster-head. The nodes in each cluster are involved in message exchanges with their cluster-heads, and these heads send message to a BS.</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Clustered architecture is useful for sensor networks because of its inherent suitability for data fusion. The data gathered by all member of the cluster can be fused at the cluster-head, and only the resulting information needs to be communicated to the BS.</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The cluster formation and election of cluster-heads must be an autonomous, distributed process.</a:t>
            </a:r>
          </a:p>
        </p:txBody>
      </p:sp>
      <p:sp>
        <p:nvSpPr>
          <p:cNvPr id="5632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F3A44002-27FE-4FEB-9371-6267B1A49362}"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37</a:t>
            </a:fld>
            <a:endParaRPr lang="en-US" altLang="en-US" sz="1800">
              <a:solidFill>
                <a:prstClr val="black"/>
              </a:solidFill>
              <a:latin typeface="Times New Roman" panose="02020603050405020304" pitchFamily="18" charset="0"/>
              <a:cs typeface="Times New Roman" panose="02020603050405020304" pitchFamily="18" charset="0"/>
            </a:endParaRPr>
          </a:p>
        </p:txBody>
      </p:sp>
      <p:graphicFrame>
        <p:nvGraphicFramePr>
          <p:cNvPr id="56325" name="Object 5"/>
          <p:cNvGraphicFramePr>
            <a:graphicFrameLocks noChangeAspect="1"/>
          </p:cNvGraphicFramePr>
          <p:nvPr/>
        </p:nvGraphicFramePr>
        <p:xfrm>
          <a:off x="6997700" y="1431926"/>
          <a:ext cx="3384550" cy="4568825"/>
        </p:xfrm>
        <a:graphic>
          <a:graphicData uri="http://schemas.openxmlformats.org/presentationml/2006/ole">
            <mc:AlternateContent xmlns:mc="http://schemas.openxmlformats.org/markup-compatibility/2006">
              <mc:Choice xmlns:v="urn:schemas-microsoft-com:vml" Requires="v">
                <p:oleObj spid="_x0000_s21506" name="點陣圖影像" r:id="rId3" imgW="5563377" imgH="7438095" progId="Paint.Picture">
                  <p:embed/>
                </p:oleObj>
              </mc:Choice>
              <mc:Fallback>
                <p:oleObj name="點陣圖影像" r:id="rId3" imgW="5563377" imgH="7438095" progId="Paint.Picture">
                  <p:embed/>
                  <p:pic>
                    <p:nvPicPr>
                      <p:cNvPr id="5632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7700" y="1431926"/>
                        <a:ext cx="338455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6"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56327" name="Line 2"/>
          <p:cNvSpPr>
            <a:spLocks noChangeShapeType="1"/>
          </p:cNvSpPr>
          <p:nvPr/>
        </p:nvSpPr>
        <p:spPr bwMode="auto">
          <a:xfrm>
            <a:off x="1676400" y="62865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7859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p:cNvSpPr>
          <p:nvPr>
            <p:ph type="title" idx="4294967295"/>
          </p:nvPr>
        </p:nvSpPr>
        <p:spPr>
          <a:xfrm>
            <a:off x="1524000" y="71438"/>
            <a:ext cx="9144000" cy="1143000"/>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Low-Energy Adaptive Clustering Hierarchy (LEACH)</a:t>
            </a:r>
          </a:p>
        </p:txBody>
      </p:sp>
      <p:sp>
        <p:nvSpPr>
          <p:cNvPr id="57347" name="Rectangle 3"/>
          <p:cNvSpPr>
            <a:spLocks noGrp="1"/>
          </p:cNvSpPr>
          <p:nvPr>
            <p:ph type="body" sz="half" idx="4294967295"/>
          </p:nvPr>
        </p:nvSpPr>
        <p:spPr>
          <a:xfrm>
            <a:off x="1809751" y="1546226"/>
            <a:ext cx="8715375" cy="4525963"/>
          </a:xfrm>
        </p:spPr>
        <p:txBody>
          <a:bodyPr/>
          <a:lstStyle/>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LEACH is a clustering-based protocol that minimizes energy dissipation in sensor networks. The operation of LEACH is spilt into two phases : setup and steady.</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Setup phase : each sensor node chooses a random number between 0 and 1. If this is lower than the threshold for node n, T(n), the sensor node becomes a cluster-head. The threshold T(n) is calculated as</a:t>
            </a:r>
          </a:p>
          <a:p>
            <a:pPr lvl="1" algn="just" eaLnBrk="1" hangingPunct="1">
              <a:buFont typeface="Wingdings" panose="05000000000000000000" pitchFamily="2" charset="2"/>
              <a:buChar char="q"/>
            </a:pPr>
            <a:endParaRPr lang="en-US" altLang="zh-TW" sz="2000">
              <a:solidFill>
                <a:schemeClr val="tx1"/>
              </a:solidFill>
              <a:latin typeface="Times New Roman" panose="02020603050405020304" pitchFamily="18" charset="0"/>
              <a:cs typeface="Times New Roman" panose="02020603050405020304" pitchFamily="18" charset="0"/>
            </a:endParaRPr>
          </a:p>
          <a:p>
            <a:pPr lvl="1" algn="just" eaLnBrk="1" hangingPunct="1">
              <a:buFont typeface="Symbol" panose="05050102010706020507" pitchFamily="18" charset="2"/>
              <a:buNone/>
            </a:pPr>
            <a:endParaRPr lang="en-US" altLang="zh-TW" sz="20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endParaRPr lang="en-US" altLang="zh-TW" sz="2000">
              <a:solidFill>
                <a:schemeClr val="tx1"/>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P : the percentage of nodes which are cluster-heads</a:t>
            </a:r>
          </a:p>
          <a:p>
            <a:pPr lvl="2"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r : the current round</a:t>
            </a:r>
          </a:p>
          <a:p>
            <a:pPr lvl="2"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G : the set of nodes that has not been cluster-heads in the past 1/P rounds</a:t>
            </a:r>
          </a:p>
          <a:p>
            <a:pPr lvl="1" algn="just" eaLnBrk="1" hangingPunct="1">
              <a:buFont typeface="Symbol" panose="05050102010706020507" pitchFamily="18" charset="2"/>
              <a:buNone/>
            </a:pPr>
            <a:endParaRPr lang="en-US" altLang="zh-TW" sz="2000">
              <a:solidFill>
                <a:schemeClr val="tx1"/>
              </a:solidFill>
              <a:latin typeface="Times New Roman" panose="02020603050405020304" pitchFamily="18" charset="0"/>
              <a:cs typeface="Times New Roman" panose="02020603050405020304" pitchFamily="18" charset="0"/>
            </a:endParaRPr>
          </a:p>
        </p:txBody>
      </p:sp>
      <p:graphicFrame>
        <p:nvGraphicFramePr>
          <p:cNvPr id="57348" name="Object 4"/>
          <p:cNvGraphicFramePr>
            <a:graphicFrameLocks noChangeAspect="1"/>
          </p:cNvGraphicFramePr>
          <p:nvPr>
            <p:ph sz="half" idx="4294967295"/>
          </p:nvPr>
        </p:nvGraphicFramePr>
        <p:xfrm>
          <a:off x="3524251" y="3786188"/>
          <a:ext cx="3686175" cy="792162"/>
        </p:xfrm>
        <a:graphic>
          <a:graphicData uri="http://schemas.openxmlformats.org/presentationml/2006/ole">
            <mc:AlternateContent xmlns:mc="http://schemas.openxmlformats.org/markup-compatibility/2006">
              <mc:Choice xmlns:v="urn:schemas-microsoft-com:vml" Requires="v">
                <p:oleObj spid="_x0000_s22530" name="點陣圖影像" r:id="rId3" imgW="3685714" imgH="704948" progId="Paint.Picture">
                  <p:embed/>
                </p:oleObj>
              </mc:Choice>
              <mc:Fallback>
                <p:oleObj name="點陣圖影像" r:id="rId3" imgW="3685714" imgH="704948" progId="Paint.Picture">
                  <p:embed/>
                  <p:pic>
                    <p:nvPicPr>
                      <p:cNvPr id="573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1" y="3786188"/>
                        <a:ext cx="368617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DE5490DA-0AE4-41BC-AA5A-145338D34D01}"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38</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57350"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57351"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4794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8370" name="Rectangle 3"/>
          <p:cNvSpPr>
            <a:spLocks noGrp="1"/>
          </p:cNvSpPr>
          <p:nvPr>
            <p:ph type="body" idx="4294967295"/>
          </p:nvPr>
        </p:nvSpPr>
        <p:spPr>
          <a:xfrm>
            <a:off x="2166939" y="1928814"/>
            <a:ext cx="8072437" cy="3451225"/>
          </a:xfrm>
        </p:spPr>
        <p:txBody>
          <a:bodyPr/>
          <a:lstStyle/>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After selection, the cluster-heads advertise their selection to all nodes. All nodes choose their nearest cluster-head by signal strength (RSSI). The cluster-heads then assign a TDMA schedule for their cluster members</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Steady phase : data transmission takes place based on the TDMA schedule, and the cluster-heads perform data aggregation/fusion. </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After a certain period of time in the steady phase, cluster-heads are selected again through the setup phase.</a:t>
            </a:r>
          </a:p>
        </p:txBody>
      </p:sp>
      <p:sp>
        <p:nvSpPr>
          <p:cNvPr id="583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6E7079ED-2BD3-4D71-9D6D-1C2BBE02DAA6}"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39</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bwMode="auto">
          <a:xfrm>
            <a:off x="1524000" y="71438"/>
            <a:ext cx="9144000" cy="1143000"/>
          </a:xfrm>
          <a:prstGeom prst="rect">
            <a:avLst/>
          </a:prstGeom>
          <a:noFill/>
          <a:ln w="9525">
            <a:noFill/>
            <a:miter lim="800000"/>
            <a:headEnd/>
            <a:tailEnd/>
          </a:ln>
        </p:spPr>
        <p:txBody>
          <a:bodyPr anchor="ctr"/>
          <a:lstStyle/>
          <a:p>
            <a:pPr algn="ctr" fontAlgn="base">
              <a:spcBef>
                <a:spcPct val="0"/>
              </a:spcBef>
              <a:spcAft>
                <a:spcPct val="0"/>
              </a:spcAft>
              <a:defRPr/>
            </a:pPr>
            <a:r>
              <a:rPr lang="en-US" altLang="zh-TW" sz="4400" b="1">
                <a:solidFill>
                  <a:prstClr val="black"/>
                </a:solidFill>
                <a:latin typeface="Times New Roman" pitchFamily="18" charset="0"/>
                <a:ea typeface="+mj-ea"/>
                <a:cs typeface="Times New Roman" pitchFamily="18" charset="0"/>
              </a:rPr>
              <a:t>Low-Energy Adaptive Clustering Hierarchy (LEACH)</a:t>
            </a:r>
            <a:endParaRPr lang="en-US" altLang="zh-TW" sz="4400" b="1" dirty="0">
              <a:solidFill>
                <a:prstClr val="black"/>
              </a:solidFill>
              <a:latin typeface="Times New Roman" pitchFamily="18" charset="0"/>
              <a:ea typeface="+mj-ea"/>
              <a:cs typeface="Times New Roman" pitchFamily="18" charset="0"/>
            </a:endParaRPr>
          </a:p>
        </p:txBody>
      </p:sp>
      <p:sp>
        <p:nvSpPr>
          <p:cNvPr id="58373"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58374"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6624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434" name="TextBox 1"/>
          <p:cNvSpPr txBox="1">
            <a:spLocks noChangeArrowheads="1"/>
          </p:cNvSpPr>
          <p:nvPr/>
        </p:nvSpPr>
        <p:spPr bwMode="auto">
          <a:xfrm>
            <a:off x="1811338" y="142875"/>
            <a:ext cx="86423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fontAlgn="base">
              <a:spcBef>
                <a:spcPct val="0"/>
              </a:spcBef>
              <a:spcAft>
                <a:spcPct val="0"/>
              </a:spcAft>
              <a:buClrTx/>
              <a:buSzTx/>
              <a:buNone/>
            </a:pPr>
            <a:r>
              <a:rPr lang="en-CA" altLang="en-US" sz="4400" b="1">
                <a:solidFill>
                  <a:prstClr val="black"/>
                </a:solidFill>
                <a:latin typeface="Times New Roman" panose="02020603050405020304" pitchFamily="18" charset="0"/>
                <a:cs typeface="Times New Roman" panose="02020603050405020304" pitchFamily="18" charset="0"/>
              </a:rPr>
              <a:t>Introduction</a:t>
            </a:r>
          </a:p>
        </p:txBody>
      </p:sp>
      <p:sp>
        <p:nvSpPr>
          <p:cNvPr id="18435" name="TextBox 3"/>
          <p:cNvSpPr txBox="1">
            <a:spLocks noChangeArrowheads="1"/>
          </p:cNvSpPr>
          <p:nvPr/>
        </p:nvSpPr>
        <p:spPr bwMode="auto">
          <a:xfrm>
            <a:off x="2063751" y="1136651"/>
            <a:ext cx="8208963"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Font typeface="Wingdings" panose="05000000000000000000" pitchFamily="2" charset="2"/>
              <a:buChar char="q"/>
            </a:pPr>
            <a:r>
              <a:rPr lang="en-CA" altLang="en-US" sz="3600" b="1">
                <a:solidFill>
                  <a:prstClr val="black"/>
                </a:solidFill>
                <a:latin typeface="Times New Roman" panose="02020603050405020304" pitchFamily="18" charset="0"/>
                <a:cs typeface="Times New Roman" panose="02020603050405020304" pitchFamily="18" charset="0"/>
              </a:rPr>
              <a:t>Component and </a:t>
            </a:r>
            <a:r>
              <a:rPr lang="en-US" altLang="en-US" sz="3600" b="1">
                <a:solidFill>
                  <a:prstClr val="black"/>
                </a:solidFill>
                <a:latin typeface="Times New Roman" panose="02020603050405020304" pitchFamily="18" charset="0"/>
                <a:cs typeface="Times New Roman" panose="02020603050405020304" pitchFamily="18" charset="0"/>
              </a:rPr>
              <a:t>Schematic of Node</a:t>
            </a:r>
            <a:endParaRPr lang="en-CA" altLang="en-US" sz="3600" b="1">
              <a:solidFill>
                <a:prstClr val="black"/>
              </a:solidFill>
              <a:latin typeface="Times New Roman" panose="02020603050405020304" pitchFamily="18" charset="0"/>
              <a:cs typeface="Times New Roman" panose="02020603050405020304" pitchFamily="18" charset="0"/>
            </a:endParaRPr>
          </a:p>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Processor.</a:t>
            </a:r>
          </a:p>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Memory.</a:t>
            </a:r>
          </a:p>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RF Radio.</a:t>
            </a:r>
          </a:p>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Power Source.</a:t>
            </a:r>
          </a:p>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Sensor.</a:t>
            </a:r>
          </a:p>
          <a:p>
            <a:pPr fontAlgn="base">
              <a:lnSpc>
                <a:spcPct val="200000"/>
              </a:lnSpc>
              <a:spcBef>
                <a:spcPct val="0"/>
              </a:spcBef>
              <a:spcAft>
                <a:spcPct val="0"/>
              </a:spcAft>
              <a:buClrTx/>
              <a:buSzTx/>
              <a:buFont typeface="Wingdings" panose="05000000000000000000" pitchFamily="2" charset="2"/>
              <a:buChar char="q"/>
            </a:pPr>
            <a:r>
              <a:rPr lang="en-CA" altLang="en-US">
                <a:solidFill>
                  <a:prstClr val="black"/>
                </a:solidFill>
                <a:latin typeface="Times New Roman" panose="02020603050405020304" pitchFamily="18" charset="0"/>
                <a:cs typeface="Times New Roman" panose="02020603050405020304" pitchFamily="18" charset="0"/>
              </a:rPr>
              <a:t>GPS</a:t>
            </a:r>
          </a:p>
        </p:txBody>
      </p:sp>
      <p:grpSp>
        <p:nvGrpSpPr>
          <p:cNvPr id="18436" name="Groupe 3"/>
          <p:cNvGrpSpPr>
            <a:grpSpLocks/>
          </p:cNvGrpSpPr>
          <p:nvPr/>
        </p:nvGrpSpPr>
        <p:grpSpPr bwMode="auto">
          <a:xfrm>
            <a:off x="4440238" y="2428875"/>
            <a:ext cx="5505450" cy="2808288"/>
            <a:chOff x="97971" y="1805136"/>
            <a:chExt cx="9426733" cy="4648200"/>
          </a:xfrm>
        </p:grpSpPr>
        <p:sp>
          <p:nvSpPr>
            <p:cNvPr id="5" name="Rounded Rectangle 9"/>
            <p:cNvSpPr/>
            <p:nvPr/>
          </p:nvSpPr>
          <p:spPr>
            <a:xfrm>
              <a:off x="97971" y="1805136"/>
              <a:ext cx="8839200" cy="4648200"/>
            </a:xfrm>
            <a:prstGeom prst="roundRect">
              <a:avLst/>
            </a:prstGeom>
            <a:solidFill>
              <a:schemeClr val="accent3">
                <a:lumMod val="75000"/>
              </a:schemeClr>
            </a:solidFill>
            <a:ln>
              <a:solidFill>
                <a:schemeClr val="accent3">
                  <a:lumMod val="75000"/>
                </a:schemeClr>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Angsana New" pitchFamily="18" charset="-34"/>
                <a:cs typeface="Angsana New" pitchFamily="18" charset="-34"/>
              </a:endParaRPr>
            </a:p>
          </p:txBody>
        </p:sp>
        <p:sp>
          <p:nvSpPr>
            <p:cNvPr id="6" name="Rectangle 5"/>
            <p:cNvSpPr/>
            <p:nvPr/>
          </p:nvSpPr>
          <p:spPr>
            <a:xfrm>
              <a:off x="2286000" y="5144631"/>
              <a:ext cx="1752600" cy="851505"/>
            </a:xfrm>
            <a:prstGeom prst="rect">
              <a:avLst/>
            </a:prstGeom>
            <a:solidFill>
              <a:schemeClr val="accent3">
                <a:lumMod val="50000"/>
              </a:schemeClr>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prstClr val="black"/>
                  </a:solidFill>
                  <a:latin typeface="Angsana New" pitchFamily="18" charset="-34"/>
                  <a:cs typeface="Angsana New" pitchFamily="18" charset="-34"/>
                </a:rPr>
                <a:t>Control</a:t>
              </a:r>
            </a:p>
          </p:txBody>
        </p:sp>
        <p:sp>
          <p:nvSpPr>
            <p:cNvPr id="7" name="Rectangle 6"/>
            <p:cNvSpPr/>
            <p:nvPr/>
          </p:nvSpPr>
          <p:spPr>
            <a:xfrm>
              <a:off x="2209798" y="2262338"/>
              <a:ext cx="2131800" cy="990601"/>
            </a:xfrm>
            <a:prstGeom prst="rect">
              <a:avLst/>
            </a:prstGeom>
            <a:solidFill>
              <a:schemeClr val="accent4">
                <a:lumMod val="60000"/>
                <a:lumOff val="40000"/>
              </a:schemeClr>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prstClr val="black"/>
                  </a:solidFill>
                  <a:latin typeface="Angsana New" pitchFamily="18" charset="-34"/>
                  <a:cs typeface="Angsana New" pitchFamily="18" charset="-34"/>
                </a:rPr>
                <a:t>Signal</a:t>
              </a:r>
            </a:p>
            <a:p>
              <a:pPr algn="ctr">
                <a:defRPr/>
              </a:pPr>
              <a:r>
                <a:rPr lang="en-US" sz="2400" b="1" dirty="0">
                  <a:solidFill>
                    <a:prstClr val="black"/>
                  </a:solidFill>
                  <a:latin typeface="Angsana New" pitchFamily="18" charset="-34"/>
                  <a:cs typeface="Angsana New" pitchFamily="18" charset="-34"/>
                </a:rPr>
                <a:t>Processor</a:t>
              </a:r>
            </a:p>
          </p:txBody>
        </p:sp>
        <p:sp>
          <p:nvSpPr>
            <p:cNvPr id="8" name="Rectangle 7"/>
            <p:cNvSpPr/>
            <p:nvPr/>
          </p:nvSpPr>
          <p:spPr>
            <a:xfrm>
              <a:off x="152400" y="3773031"/>
              <a:ext cx="1592649" cy="851505"/>
            </a:xfrm>
            <a:prstGeom prst="rect">
              <a:avLst/>
            </a:prstGeom>
            <a:solidFill>
              <a:schemeClr val="bg2">
                <a:lumMod val="50000"/>
              </a:schemeClr>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prstClr val="black"/>
                  </a:solidFill>
                  <a:latin typeface="Angsana New" pitchFamily="18" charset="-34"/>
                  <a:cs typeface="Angsana New" pitchFamily="18" charset="-34"/>
                </a:rPr>
                <a:t>Sensors</a:t>
              </a:r>
              <a:endParaRPr lang="en-US" sz="2000" b="1" dirty="0">
                <a:solidFill>
                  <a:prstClr val="black"/>
                </a:solidFill>
                <a:latin typeface="Angsana New" pitchFamily="18" charset="-34"/>
                <a:cs typeface="Angsana New" pitchFamily="18" charset="-34"/>
              </a:endParaRPr>
            </a:p>
          </p:txBody>
        </p:sp>
        <p:sp>
          <p:nvSpPr>
            <p:cNvPr id="9" name="Rectangle 8"/>
            <p:cNvSpPr/>
            <p:nvPr/>
          </p:nvSpPr>
          <p:spPr>
            <a:xfrm>
              <a:off x="7232823" y="3100537"/>
              <a:ext cx="2291881" cy="2362200"/>
            </a:xfrm>
            <a:prstGeom prst="rect">
              <a:avLst/>
            </a:prstGeom>
            <a:solidFill>
              <a:schemeClr val="tx2">
                <a:lumMod val="60000"/>
                <a:lumOff val="40000"/>
              </a:schemeClr>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prstClr val="black"/>
                  </a:solidFill>
                  <a:latin typeface="Angsana New" pitchFamily="18" charset="-34"/>
                  <a:cs typeface="Angsana New" pitchFamily="18" charset="-34"/>
                </a:rPr>
                <a:t>Wireless Transmitter/ Receiver</a:t>
              </a:r>
            </a:p>
          </p:txBody>
        </p:sp>
        <p:sp>
          <p:nvSpPr>
            <p:cNvPr id="10" name="Rectangle 9"/>
            <p:cNvSpPr/>
            <p:nvPr/>
          </p:nvSpPr>
          <p:spPr>
            <a:xfrm>
              <a:off x="4406492" y="3460515"/>
              <a:ext cx="2590651" cy="2458884"/>
            </a:xfrm>
            <a:prstGeom prst="rect">
              <a:avLst/>
            </a:prstGeom>
            <a:solidFill>
              <a:schemeClr val="accent3">
                <a:lumMod val="50000"/>
              </a:schemeClr>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prstClr val="black"/>
                  </a:solidFill>
                  <a:latin typeface="Angsana New" pitchFamily="18" charset="-34"/>
                  <a:cs typeface="Angsana New" pitchFamily="18" charset="-34"/>
                </a:rPr>
                <a:t>Processing And Decision Making</a:t>
              </a:r>
            </a:p>
          </p:txBody>
        </p:sp>
        <p:sp>
          <p:nvSpPr>
            <p:cNvPr id="11" name="Rectangle 10"/>
            <p:cNvSpPr/>
            <p:nvPr/>
          </p:nvSpPr>
          <p:spPr>
            <a:xfrm>
              <a:off x="5334000" y="1881336"/>
              <a:ext cx="3124200" cy="838200"/>
            </a:xfrm>
            <a:prstGeom prst="rect">
              <a:avLst/>
            </a:prstGeom>
            <a:solidFill>
              <a:srgbClr val="FF0000"/>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prstClr val="black"/>
                  </a:solidFill>
                  <a:latin typeface="Angsana New" pitchFamily="18" charset="-34"/>
                  <a:cs typeface="Angsana New" pitchFamily="18" charset="-34"/>
                </a:rPr>
                <a:t>Power</a:t>
              </a:r>
              <a:endParaRPr lang="en-US" sz="2000" b="1" dirty="0">
                <a:solidFill>
                  <a:prstClr val="black"/>
                </a:solidFill>
                <a:latin typeface="Angsana New" pitchFamily="18" charset="-34"/>
                <a:cs typeface="Angsana New" pitchFamily="18" charset="-34"/>
              </a:endParaRPr>
            </a:p>
          </p:txBody>
        </p:sp>
        <p:cxnSp>
          <p:nvCxnSpPr>
            <p:cNvPr id="12" name="Straight Connector 18"/>
            <p:cNvCxnSpPr/>
            <p:nvPr/>
          </p:nvCxnSpPr>
          <p:spPr>
            <a:xfrm rot="5400000">
              <a:off x="-153272" y="4165977"/>
              <a:ext cx="4267199" cy="2717"/>
            </a:xfrm>
            <a:prstGeom prst="line">
              <a:avLst/>
            </a:prstGeom>
          </p:spPr>
          <p:style>
            <a:lnRef idx="2">
              <a:schemeClr val="accent3"/>
            </a:lnRef>
            <a:fillRef idx="0">
              <a:schemeClr val="accent3"/>
            </a:fillRef>
            <a:effectRef idx="1">
              <a:schemeClr val="accent3"/>
            </a:effectRef>
            <a:fontRef idx="minor">
              <a:schemeClr val="tx1"/>
            </a:fontRef>
          </p:style>
        </p:cxnSp>
        <p:cxnSp>
          <p:nvCxnSpPr>
            <p:cNvPr id="13" name="Straight Connector 38"/>
            <p:cNvCxnSpPr/>
            <p:nvPr/>
          </p:nvCxnSpPr>
          <p:spPr>
            <a:xfrm rot="5400000">
              <a:off x="2932747" y="4204077"/>
              <a:ext cx="2819399" cy="2719"/>
            </a:xfrm>
            <a:prstGeom prst="line">
              <a:avLst/>
            </a:prstGeom>
          </p:spPr>
          <p:style>
            <a:lnRef idx="2">
              <a:schemeClr val="accent3"/>
            </a:lnRef>
            <a:fillRef idx="0">
              <a:schemeClr val="accent3"/>
            </a:fillRef>
            <a:effectRef idx="1">
              <a:schemeClr val="accent3"/>
            </a:effectRef>
            <a:fontRef idx="minor">
              <a:schemeClr val="tx1"/>
            </a:fontRef>
          </p:style>
        </p:cxnSp>
        <p:cxnSp>
          <p:nvCxnSpPr>
            <p:cNvPr id="14" name="Straight Connector 43"/>
            <p:cNvCxnSpPr/>
            <p:nvPr/>
          </p:nvCxnSpPr>
          <p:spPr>
            <a:xfrm rot="10800000">
              <a:off x="4115477" y="2795737"/>
              <a:ext cx="228329" cy="2627"/>
            </a:xfrm>
            <a:prstGeom prst="line">
              <a:avLst/>
            </a:prstGeom>
          </p:spPr>
          <p:style>
            <a:lnRef idx="2">
              <a:schemeClr val="accent3"/>
            </a:lnRef>
            <a:fillRef idx="0">
              <a:schemeClr val="accent3"/>
            </a:fillRef>
            <a:effectRef idx="1">
              <a:schemeClr val="accent3"/>
            </a:effectRef>
            <a:fontRef idx="minor">
              <a:schemeClr val="tx1"/>
            </a:fontRef>
          </p:style>
        </p:cxnSp>
        <p:cxnSp>
          <p:nvCxnSpPr>
            <p:cNvPr id="15" name="Straight Connector 45"/>
            <p:cNvCxnSpPr/>
            <p:nvPr/>
          </p:nvCxnSpPr>
          <p:spPr>
            <a:xfrm rot="10800000">
              <a:off x="4093732" y="5612509"/>
              <a:ext cx="228329" cy="2627"/>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Straight Connector 46"/>
            <p:cNvCxnSpPr/>
            <p:nvPr/>
          </p:nvCxnSpPr>
          <p:spPr>
            <a:xfrm rot="10800000">
              <a:off x="1978968" y="2719536"/>
              <a:ext cx="231047" cy="2628"/>
            </a:xfrm>
            <a:prstGeom prst="line">
              <a:avLst/>
            </a:prstGeom>
          </p:spPr>
          <p:style>
            <a:lnRef idx="2">
              <a:schemeClr val="accent3"/>
            </a:lnRef>
            <a:fillRef idx="0">
              <a:schemeClr val="accent3"/>
            </a:fillRef>
            <a:effectRef idx="1">
              <a:schemeClr val="accent3"/>
            </a:effectRef>
            <a:fontRef idx="minor">
              <a:schemeClr val="tx1"/>
            </a:fontRef>
          </p:style>
        </p:cxnSp>
        <p:cxnSp>
          <p:nvCxnSpPr>
            <p:cNvPr id="17" name="Straight Connector 47"/>
            <p:cNvCxnSpPr/>
            <p:nvPr/>
          </p:nvCxnSpPr>
          <p:spPr>
            <a:xfrm rot="10800000">
              <a:off x="1978968" y="5612509"/>
              <a:ext cx="231047" cy="2627"/>
            </a:xfrm>
            <a:prstGeom prst="line">
              <a:avLst/>
            </a:prstGeom>
          </p:spPr>
          <p:style>
            <a:lnRef idx="2">
              <a:schemeClr val="accent3"/>
            </a:lnRef>
            <a:fillRef idx="0">
              <a:schemeClr val="accent3"/>
            </a:fillRef>
            <a:effectRef idx="1">
              <a:schemeClr val="accent3"/>
            </a:effectRef>
            <a:fontRef idx="minor">
              <a:schemeClr val="tx1"/>
            </a:fontRef>
          </p:style>
        </p:cxnSp>
        <p:cxnSp>
          <p:nvCxnSpPr>
            <p:cNvPr id="18" name="Straight Connector 48"/>
            <p:cNvCxnSpPr/>
            <p:nvPr/>
          </p:nvCxnSpPr>
          <p:spPr>
            <a:xfrm rot="10800000">
              <a:off x="4343806" y="4164708"/>
              <a:ext cx="228329" cy="2628"/>
            </a:xfrm>
            <a:prstGeom prst="line">
              <a:avLst/>
            </a:prstGeom>
          </p:spPr>
          <p:style>
            <a:lnRef idx="2">
              <a:schemeClr val="accent3"/>
            </a:lnRef>
            <a:fillRef idx="0">
              <a:schemeClr val="accent3"/>
            </a:fillRef>
            <a:effectRef idx="1">
              <a:schemeClr val="accent3"/>
            </a:effectRef>
            <a:fontRef idx="minor">
              <a:schemeClr val="tx1"/>
            </a:fontRef>
          </p:style>
        </p:cxnSp>
        <p:cxnSp>
          <p:nvCxnSpPr>
            <p:cNvPr id="19" name="Straight Connector 49"/>
            <p:cNvCxnSpPr/>
            <p:nvPr/>
          </p:nvCxnSpPr>
          <p:spPr>
            <a:xfrm rot="10800000">
              <a:off x="1753357" y="4164708"/>
              <a:ext cx="225612" cy="2628"/>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50"/>
            <p:cNvCxnSpPr/>
            <p:nvPr/>
          </p:nvCxnSpPr>
          <p:spPr>
            <a:xfrm rot="10800000">
              <a:off x="6858145" y="4164708"/>
              <a:ext cx="380549" cy="2628"/>
            </a:xfrm>
            <a:prstGeom prst="line">
              <a:avLst/>
            </a:prstGeom>
          </p:spPr>
          <p:style>
            <a:lnRef idx="2">
              <a:schemeClr val="accent3"/>
            </a:lnRef>
            <a:fillRef idx="0">
              <a:schemeClr val="accent3"/>
            </a:fillRef>
            <a:effectRef idx="1">
              <a:schemeClr val="accent3"/>
            </a:effectRef>
            <a:fontRef idx="minor">
              <a:schemeClr val="tx1"/>
            </a:fontRef>
          </p:style>
        </p:cxnSp>
      </p:grpSp>
      <p:sp>
        <p:nvSpPr>
          <p:cNvPr id="18437" name="Line 2"/>
          <p:cNvSpPr>
            <a:spLocks noChangeShapeType="1"/>
          </p:cNvSpPr>
          <p:nvPr/>
        </p:nvSpPr>
        <p:spPr bwMode="auto">
          <a:xfrm>
            <a:off x="1676400" y="10001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8438" name="Line 2"/>
          <p:cNvSpPr>
            <a:spLocks noChangeShapeType="1"/>
          </p:cNvSpPr>
          <p:nvPr/>
        </p:nvSpPr>
        <p:spPr bwMode="auto">
          <a:xfrm>
            <a:off x="1676400" y="61722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8439"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fld id="{095A5F02-4ECA-4B7D-861D-152609A785ED}" type="slidenum">
              <a:rPr lang="en-US" altLang="en-US" sz="1800">
                <a:solidFill>
                  <a:prstClr val="black"/>
                </a:solidFill>
                <a:latin typeface="Arial" panose="020B0604020202020204" pitchFamily="34" charset="0"/>
                <a:cs typeface="Arial" panose="020B0604020202020204" pitchFamily="34" charset="0"/>
              </a:rPr>
              <a:pPr fontAlgn="base">
                <a:spcBef>
                  <a:spcPct val="0"/>
                </a:spcBef>
                <a:spcAft>
                  <a:spcPct val="0"/>
                </a:spcAft>
                <a:buClrTx/>
                <a:buSzTx/>
                <a:buNone/>
              </a:pPr>
              <a:t>4</a:t>
            </a:fld>
            <a:endParaRPr lang="en-US" altLang="en-US" sz="180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60149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p:cNvSpPr>
          <p:nvPr>
            <p:ph type="title" idx="4294967295"/>
          </p:nvPr>
        </p:nvSpPr>
        <p:spPr>
          <a:xfrm>
            <a:off x="2009775" y="71439"/>
            <a:ext cx="8229600" cy="1252537"/>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Data Dissemination</a:t>
            </a:r>
          </a:p>
        </p:txBody>
      </p:sp>
      <p:sp>
        <p:nvSpPr>
          <p:cNvPr id="59395" name="Rectangle 3"/>
          <p:cNvSpPr>
            <a:spLocks noGrp="1"/>
          </p:cNvSpPr>
          <p:nvPr>
            <p:ph type="body" idx="4294967295"/>
          </p:nvPr>
        </p:nvSpPr>
        <p:spPr>
          <a:xfrm>
            <a:off x="1809751" y="1357313"/>
            <a:ext cx="8715375" cy="4500562"/>
          </a:xfrm>
        </p:spPr>
        <p:txBody>
          <a:bodyPr/>
          <a:lstStyle/>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Data dissemination is the process by which queries or data are routed in the sensor network. The data collected by sensor nodes has to be communicated to the node which interested in the data.</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The node that generates data is call source and the information to be reported is called an event. A node which interested in an event is called sink.</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Data dissemination consist of a two-step process : interest propagation and data propagation.</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Interest propagation : for every event that a sink is interested in, it broadcasts its interest to is neighbor, and across the network. </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Data dissemination : When an event is detected, it reported to the interested nodes (sink). </a:t>
            </a:r>
          </a:p>
        </p:txBody>
      </p:sp>
      <p:sp>
        <p:nvSpPr>
          <p:cNvPr id="5939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058CA61B-F213-4AF0-BDB3-11470E1C9053}"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40</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59397"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59398"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8874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p:cNvSpPr>
          <p:nvPr>
            <p:ph type="title" idx="4294967295"/>
          </p:nvPr>
        </p:nvSpPr>
        <p:spPr>
          <a:xfrm>
            <a:off x="1938338" y="71439"/>
            <a:ext cx="8229600" cy="1000125"/>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Flooding</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60419" name="Rectangle 3"/>
          <p:cNvSpPr>
            <a:spLocks noGrp="1"/>
          </p:cNvSpPr>
          <p:nvPr>
            <p:ph type="body" idx="4294967295"/>
          </p:nvPr>
        </p:nvSpPr>
        <p:spPr>
          <a:xfrm>
            <a:off x="1881189" y="1143001"/>
            <a:ext cx="8643937" cy="3451225"/>
          </a:xfrm>
        </p:spPr>
        <p:txBody>
          <a:bodyPr/>
          <a:lstStyle/>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Each node which receives a packet (queries/data) broadcasts it if the maximum hop-count of the packet is not reached and the node itself is not the destination of the packet.</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Disadvantages :</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Implosion : this is the situation when duplicate messages are send to the same node. This occurs when a node receives copies of the same messages from many of its neighbors.</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Overlap : the same event may be sensed by more than one node due to overlapping regions of coverage. This results in their neighbors receiving duplicate reports of the same event.</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Resource blindness : the flooding protocol does not consider the available energy at the nodes and results in many redundant transmissions. Hence, it reduces the network lifetime.</a:t>
            </a:r>
          </a:p>
        </p:txBody>
      </p:sp>
      <p:sp>
        <p:nvSpPr>
          <p:cNvPr id="6042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D0BD8D9B-F38D-4726-9EBB-4BBF8131FA3C}"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41</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60421"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60422"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31174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p:cNvSpPr>
          <p:nvPr>
            <p:ph type="title" idx="4294967295"/>
          </p:nvPr>
        </p:nvSpPr>
        <p:spPr>
          <a:xfrm>
            <a:off x="1938338" y="71438"/>
            <a:ext cx="8229600" cy="1071562"/>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Gossiping</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61443" name="Rectangle 3"/>
          <p:cNvSpPr>
            <a:spLocks noGrp="1"/>
          </p:cNvSpPr>
          <p:nvPr>
            <p:ph type="body" idx="4294967295"/>
          </p:nvPr>
        </p:nvSpPr>
        <p:spPr>
          <a:xfrm>
            <a:off x="2095501" y="1477964"/>
            <a:ext cx="8143875" cy="3451225"/>
          </a:xfrm>
        </p:spPr>
        <p:txBody>
          <a:bodyPr/>
          <a:lstStyle/>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Modified version of flooding</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The nodes do not broadcast a packet, but send it to a randomly selected neighbor.</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Avoid the problem of implosion</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It takes a long time for message to propagate throughout the network.</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It does not guarantee that all nodes of network will receive the message.</a:t>
            </a:r>
          </a:p>
        </p:txBody>
      </p:sp>
      <p:sp>
        <p:nvSpPr>
          <p:cNvPr id="6144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6D1AC2C-3F53-464B-BDBD-C3B96C6BF22A}"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42</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61445"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61446"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2359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p:cNvSpPr>
          <p:nvPr>
            <p:ph type="title" idx="4294967295"/>
          </p:nvPr>
        </p:nvSpPr>
        <p:spPr>
          <a:xfrm>
            <a:off x="2009775" y="71439"/>
            <a:ext cx="8229600" cy="1252537"/>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Rumor Routing</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62467" name="Rectangle 3"/>
          <p:cNvSpPr>
            <a:spLocks noGrp="1"/>
          </p:cNvSpPr>
          <p:nvPr>
            <p:ph type="body" idx="4294967295"/>
          </p:nvPr>
        </p:nvSpPr>
        <p:spPr>
          <a:xfrm>
            <a:off x="2024063" y="1428751"/>
            <a:ext cx="8286750" cy="3451225"/>
          </a:xfrm>
        </p:spPr>
        <p:txBody>
          <a:bodyPr/>
          <a:lstStyle/>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Agent-based path creation algorithm</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Agent is a long-lived packet created at random by nodes, and it will die after visit k hops.</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It circulated in the network to establish shortest paths to events that they encounter.</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When an agent finds a node whose path to an event is longer than its own, it updates the node’s routing table.</a:t>
            </a:r>
          </a:p>
        </p:txBody>
      </p:sp>
      <p:sp>
        <p:nvSpPr>
          <p:cNvPr id="6246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8A08098A-BAD9-430A-8FA0-3045BD67510F}"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43</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62469"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62470"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43786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p:cNvSpPr>
          <p:nvPr>
            <p:ph type="title" idx="4294967295"/>
          </p:nvPr>
        </p:nvSpPr>
        <p:spPr>
          <a:xfrm>
            <a:off x="2009775" y="71439"/>
            <a:ext cx="8229600" cy="928687"/>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Rumor routing</a:t>
            </a:r>
          </a:p>
        </p:txBody>
      </p:sp>
      <p:graphicFrame>
        <p:nvGraphicFramePr>
          <p:cNvPr id="63491" name="Object 3"/>
          <p:cNvGraphicFramePr>
            <a:graphicFrameLocks noChangeAspect="1"/>
          </p:cNvGraphicFramePr>
          <p:nvPr>
            <p:ph idx="4294967295"/>
          </p:nvPr>
        </p:nvGraphicFramePr>
        <p:xfrm>
          <a:off x="2095501" y="928688"/>
          <a:ext cx="8156575" cy="4525962"/>
        </p:xfrm>
        <a:graphic>
          <a:graphicData uri="http://schemas.openxmlformats.org/presentationml/2006/ole">
            <mc:AlternateContent xmlns:mc="http://schemas.openxmlformats.org/markup-compatibility/2006">
              <mc:Choice xmlns:v="urn:schemas-microsoft-com:vml" Requires="v">
                <p:oleObj spid="_x0000_s23554" name="點陣圖影像" r:id="rId3" imgW="8171429" imgH="4533333" progId="Paint.Picture">
                  <p:embed/>
                </p:oleObj>
              </mc:Choice>
              <mc:Fallback>
                <p:oleObj name="點陣圖影像" r:id="rId3" imgW="8171429" imgH="4533333" progId="Paint.Picture">
                  <p:embed/>
                  <p:pic>
                    <p:nvPicPr>
                      <p:cNvPr id="6349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1" y="928688"/>
                        <a:ext cx="8156575"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4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D23AAAA3-6AE1-4F4B-AA26-D8C92574D524}"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44</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63493" name="Rectangle 5"/>
          <p:cNvSpPr>
            <a:spLocks noChangeArrowheads="1"/>
          </p:cNvSpPr>
          <p:nvPr/>
        </p:nvSpPr>
        <p:spPr bwMode="auto">
          <a:xfrm>
            <a:off x="1666875" y="5286376"/>
            <a:ext cx="8858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just" fontAlgn="base">
              <a:spcBef>
                <a:spcPct val="0"/>
              </a:spcBef>
              <a:spcAft>
                <a:spcPct val="0"/>
              </a:spcAft>
              <a:buClrTx/>
              <a:buSzTx/>
              <a:buNone/>
            </a:pPr>
            <a:r>
              <a:rPr lang="en-US" altLang="zh-TW" sz="1800">
                <a:solidFill>
                  <a:prstClr val="black"/>
                </a:solidFill>
                <a:latin typeface="Times New Roman" panose="02020603050405020304" pitchFamily="18" charset="0"/>
                <a:cs typeface="Times New Roman" panose="02020603050405020304" pitchFamily="18" charset="0"/>
              </a:rPr>
              <a:t>After selection, the cluster-heads advertise their selection to all nodes. All nodes choose their nearest cluster-head by signal strength (RSSI). The cluster-heads then assign a TDMA schedule for their cluster members</a:t>
            </a:r>
            <a:endParaRPr lang="en-US" altLang="en-US" sz="1800">
              <a:solidFill>
                <a:prstClr val="black"/>
              </a:solidFill>
              <a:latin typeface="Times New Roman" panose="02020603050405020304" pitchFamily="18" charset="0"/>
              <a:ea typeface="標楷體" pitchFamily="65" charset="-128"/>
              <a:cs typeface="Times New Roman" panose="02020603050405020304" pitchFamily="18" charset="0"/>
            </a:endParaRPr>
          </a:p>
        </p:txBody>
      </p:sp>
      <p:sp>
        <p:nvSpPr>
          <p:cNvPr id="63494" name="Line 2"/>
          <p:cNvSpPr>
            <a:spLocks noChangeShapeType="1"/>
          </p:cNvSpPr>
          <p:nvPr/>
        </p:nvSpPr>
        <p:spPr bwMode="auto">
          <a:xfrm>
            <a:off x="1676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63495" name="Line 2"/>
          <p:cNvSpPr>
            <a:spLocks noChangeShapeType="1"/>
          </p:cNvSpPr>
          <p:nvPr/>
        </p:nvSpPr>
        <p:spPr bwMode="auto">
          <a:xfrm>
            <a:off x="1676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46426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p:cNvSpPr>
          <p:nvPr>
            <p:ph type="title" idx="4294967295"/>
          </p:nvPr>
        </p:nvSpPr>
        <p:spPr>
          <a:xfrm>
            <a:off x="1524000" y="71438"/>
            <a:ext cx="9144000" cy="876300"/>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Sequential Assignment Routing (SAR)</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64515" name="Rectangle 3"/>
          <p:cNvSpPr>
            <a:spLocks noGrp="1"/>
          </p:cNvSpPr>
          <p:nvPr>
            <p:ph type="body" idx="4294967295"/>
          </p:nvPr>
        </p:nvSpPr>
        <p:spPr>
          <a:xfrm>
            <a:off x="1952626" y="1335088"/>
            <a:ext cx="8429625" cy="4665662"/>
          </a:xfrm>
        </p:spPr>
        <p:txBody>
          <a:bodyPr/>
          <a:lstStyle/>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The sequential assignment routing (SAR) algorithm creates multiple trees, where the root of each tree is a one-hop neighbor of the sink.</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To avoid nodes with low throughput or high delay.</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Each sensor node records two parameters about each path though it : available energy resources on the path and an additive QoS metric such as delay.</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Higher priority packets take lower delay paths, and lower priority packets have to use the paths of greater delay, so that the priority x delay QoS metric is maintained.</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SAR minimizes the average weighted QoS metric over the lifetime of the network.</a:t>
            </a:r>
          </a:p>
        </p:txBody>
      </p:sp>
      <p:sp>
        <p:nvSpPr>
          <p:cNvPr id="6451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98AF3C33-D0A6-4505-B607-5A9ADB63AB2F}"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45</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64517"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64518"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74626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65538" name="Object 3"/>
          <p:cNvGraphicFramePr>
            <a:graphicFrameLocks noChangeAspect="1"/>
          </p:cNvGraphicFramePr>
          <p:nvPr>
            <p:ph idx="4294967295"/>
          </p:nvPr>
        </p:nvGraphicFramePr>
        <p:xfrm>
          <a:off x="3309938" y="1000126"/>
          <a:ext cx="4940300" cy="5072063"/>
        </p:xfrm>
        <a:graphic>
          <a:graphicData uri="http://schemas.openxmlformats.org/presentationml/2006/ole">
            <mc:AlternateContent xmlns:mc="http://schemas.openxmlformats.org/markup-compatibility/2006">
              <mc:Choice xmlns:v="urn:schemas-microsoft-com:vml" Requires="v">
                <p:oleObj spid="_x0000_s24578" name="點陣圖影像" r:id="rId3" imgW="6095238" imgH="6257143" progId="Paint.Picture">
                  <p:embed/>
                </p:oleObj>
              </mc:Choice>
              <mc:Fallback>
                <p:oleObj name="點陣圖影像" r:id="rId3" imgW="6095238" imgH="6257143" progId="Paint.Picture">
                  <p:embed/>
                  <p:pic>
                    <p:nvPicPr>
                      <p:cNvPr id="6553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938" y="1000126"/>
                        <a:ext cx="4940300" cy="507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3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7ACE9BF-B7BA-457F-AC9E-87FC24493747}"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46</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6" name="Rectangle 2"/>
          <p:cNvSpPr txBox="1">
            <a:spLocks noChangeArrowheads="1"/>
          </p:cNvSpPr>
          <p:nvPr/>
        </p:nvSpPr>
        <p:spPr bwMode="auto">
          <a:xfrm>
            <a:off x="1524000" y="71438"/>
            <a:ext cx="9144000" cy="876300"/>
          </a:xfrm>
          <a:prstGeom prst="rect">
            <a:avLst/>
          </a:prstGeom>
          <a:noFill/>
          <a:ln w="9525">
            <a:noFill/>
            <a:miter lim="800000"/>
            <a:headEnd/>
            <a:tailEnd/>
          </a:ln>
        </p:spPr>
        <p:txBody>
          <a:bodyPr anchor="ctr"/>
          <a:lstStyle/>
          <a:p>
            <a:pPr algn="ctr" fontAlgn="base">
              <a:spcBef>
                <a:spcPct val="0"/>
              </a:spcBef>
              <a:spcAft>
                <a:spcPct val="0"/>
              </a:spcAft>
              <a:defRPr/>
            </a:pPr>
            <a:r>
              <a:rPr lang="en-US" altLang="zh-TW" sz="4400" b="1">
                <a:solidFill>
                  <a:prstClr val="black"/>
                </a:solidFill>
                <a:latin typeface="Times New Roman" pitchFamily="18" charset="0"/>
                <a:ea typeface="+mj-ea"/>
                <a:cs typeface="Times New Roman" pitchFamily="18" charset="0"/>
              </a:rPr>
              <a:t>Sequential Assignment Routing (SAR)</a:t>
            </a:r>
            <a:r>
              <a:rPr lang="en-US" altLang="zh-TW" sz="5400" b="1">
                <a:solidFill>
                  <a:prstClr val="black"/>
                </a:solidFill>
                <a:latin typeface="Times New Roman" pitchFamily="18" charset="0"/>
                <a:ea typeface="+mj-ea"/>
                <a:cs typeface="Times New Roman" pitchFamily="18" charset="0"/>
              </a:rPr>
              <a:t> </a:t>
            </a:r>
            <a:endParaRPr lang="en-US" altLang="zh-TW" sz="5400" b="1" dirty="0">
              <a:solidFill>
                <a:prstClr val="black"/>
              </a:solidFill>
              <a:latin typeface="Times New Roman" pitchFamily="18" charset="0"/>
              <a:ea typeface="+mj-ea"/>
              <a:cs typeface="Times New Roman" pitchFamily="18" charset="0"/>
            </a:endParaRPr>
          </a:p>
        </p:txBody>
      </p:sp>
      <p:sp>
        <p:nvSpPr>
          <p:cNvPr id="65541" name="Line 2"/>
          <p:cNvSpPr>
            <a:spLocks noChangeShapeType="1"/>
          </p:cNvSpPr>
          <p:nvPr/>
        </p:nvSpPr>
        <p:spPr bwMode="auto">
          <a:xfrm>
            <a:off x="1676400" y="10001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65542" name="Line 2"/>
          <p:cNvSpPr>
            <a:spLocks noChangeShapeType="1"/>
          </p:cNvSpPr>
          <p:nvPr/>
        </p:nvSpPr>
        <p:spPr bwMode="auto">
          <a:xfrm>
            <a:off x="1676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69705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p:cNvSpPr>
          <p:nvPr>
            <p:ph type="title" idx="4294967295"/>
          </p:nvPr>
        </p:nvSpPr>
        <p:spPr>
          <a:xfrm>
            <a:off x="2009775" y="71438"/>
            <a:ext cx="8229600" cy="876300"/>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Directed Diffusion</a:t>
            </a:r>
            <a:r>
              <a:rPr lang="en-US" altLang="zh-TW" sz="6000" b="1">
                <a:solidFill>
                  <a:schemeClr val="tx1"/>
                </a:solidFill>
                <a:latin typeface="Times New Roman" panose="02020603050405020304" pitchFamily="18" charset="0"/>
                <a:cs typeface="Times New Roman" panose="02020603050405020304" pitchFamily="18" charset="0"/>
              </a:rPr>
              <a:t> </a:t>
            </a:r>
          </a:p>
        </p:txBody>
      </p:sp>
      <p:sp>
        <p:nvSpPr>
          <p:cNvPr id="66563" name="Rectangle 3"/>
          <p:cNvSpPr>
            <a:spLocks noGrp="1"/>
          </p:cNvSpPr>
          <p:nvPr>
            <p:ph type="body" idx="4294967295"/>
          </p:nvPr>
        </p:nvSpPr>
        <p:spPr>
          <a:xfrm>
            <a:off x="1881188" y="1357314"/>
            <a:ext cx="8572500" cy="3451225"/>
          </a:xfrm>
        </p:spPr>
        <p:txBody>
          <a:bodyPr/>
          <a:lstStyle/>
          <a:p>
            <a:pPr algn="just" eaLnBrk="1" hangingPunct="1">
              <a:buFont typeface="Wingdings" panose="05000000000000000000" pitchFamily="2" charset="2"/>
              <a:buChar char="q"/>
            </a:pPr>
            <a:r>
              <a:rPr lang="en-US" altLang="zh-TW" sz="2200">
                <a:solidFill>
                  <a:schemeClr val="tx1"/>
                </a:solidFill>
                <a:latin typeface="Times New Roman" panose="02020603050405020304" pitchFamily="18" charset="0"/>
                <a:cs typeface="Times New Roman" panose="02020603050405020304" pitchFamily="18" charset="0"/>
              </a:rPr>
              <a:t>The directed diffusion protocol is useful in scenarios where the sensor nodes themselves generate requests/queries for data sensed by other nodes.</a:t>
            </a:r>
          </a:p>
          <a:p>
            <a:pPr algn="just" eaLnBrk="1" hangingPunct="1">
              <a:buFont typeface="Wingdings" panose="05000000000000000000" pitchFamily="2" charset="2"/>
              <a:buChar char="q"/>
            </a:pPr>
            <a:r>
              <a:rPr lang="en-US" altLang="zh-TW" sz="2200">
                <a:solidFill>
                  <a:schemeClr val="tx1"/>
                </a:solidFill>
                <a:latin typeface="Times New Roman" panose="02020603050405020304" pitchFamily="18" charset="0"/>
                <a:cs typeface="Times New Roman" panose="02020603050405020304" pitchFamily="18" charset="0"/>
              </a:rPr>
              <a:t>Each sensor node names its data with one or more attributes.</a:t>
            </a:r>
          </a:p>
          <a:p>
            <a:pPr algn="just" eaLnBrk="1" hangingPunct="1">
              <a:buFont typeface="Wingdings" panose="05000000000000000000" pitchFamily="2" charset="2"/>
              <a:buChar char="q"/>
            </a:pPr>
            <a:r>
              <a:rPr lang="en-US" altLang="zh-TW" sz="2200">
                <a:solidFill>
                  <a:schemeClr val="tx1"/>
                </a:solidFill>
                <a:latin typeface="Times New Roman" panose="02020603050405020304" pitchFamily="18" charset="0"/>
                <a:cs typeface="Times New Roman" panose="02020603050405020304" pitchFamily="18" charset="0"/>
              </a:rPr>
              <a:t>Each sensor node express their interest depending on these attributes.</a:t>
            </a:r>
          </a:p>
          <a:p>
            <a:pPr algn="just" eaLnBrk="1" hangingPunct="1">
              <a:buFont typeface="Wingdings" panose="05000000000000000000" pitchFamily="2" charset="2"/>
              <a:buChar char="q"/>
            </a:pPr>
            <a:r>
              <a:rPr lang="en-US" altLang="zh-TW" sz="2200">
                <a:solidFill>
                  <a:schemeClr val="tx1"/>
                </a:solidFill>
                <a:latin typeface="Times New Roman" panose="02020603050405020304" pitchFamily="18" charset="0"/>
                <a:cs typeface="Times New Roman" panose="02020603050405020304" pitchFamily="18" charset="0"/>
              </a:rPr>
              <a:t>Each path is associated with a interest gradient, while positive gradient make the data flow along the path, negative gradient inhibit the distribution data along a particular path.</a:t>
            </a:r>
          </a:p>
          <a:p>
            <a:pPr lvl="1"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Example : two path formed with gradient 0.4 and 0.8, the source may twice as much data along the higher one</a:t>
            </a:r>
          </a:p>
          <a:p>
            <a:pPr lvl="1"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Suppose the sink wants more frequent update from the sensor which have detected an event =&gt; send a higher data-rate requirement for increasing the gradient of that path.</a:t>
            </a:r>
          </a:p>
          <a:p>
            <a:pPr algn="just" eaLnBrk="1" hangingPunct="1">
              <a:buFont typeface="Symbol" panose="05050102010706020507" pitchFamily="18" charset="2"/>
              <a:buNone/>
            </a:pPr>
            <a:endParaRPr lang="en-US" altLang="zh-TW" sz="2200">
              <a:solidFill>
                <a:schemeClr val="tx1"/>
              </a:solidFill>
              <a:latin typeface="Times New Roman" panose="02020603050405020304" pitchFamily="18" charset="0"/>
              <a:cs typeface="Times New Roman" panose="02020603050405020304" pitchFamily="18" charset="0"/>
            </a:endParaRPr>
          </a:p>
        </p:txBody>
      </p:sp>
      <p:sp>
        <p:nvSpPr>
          <p:cNvPr id="665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012D7266-7240-4ADE-84D8-BE919571664F}"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47</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66565"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66566" name="Line 2"/>
          <p:cNvSpPr>
            <a:spLocks noChangeShapeType="1"/>
          </p:cNvSpPr>
          <p:nvPr/>
        </p:nvSpPr>
        <p:spPr bwMode="auto">
          <a:xfrm>
            <a:off x="1676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06008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7586" name="Rectangle 3"/>
          <p:cNvSpPr>
            <a:spLocks noGrp="1"/>
          </p:cNvSpPr>
          <p:nvPr>
            <p:ph type="body" idx="4294967295"/>
          </p:nvPr>
        </p:nvSpPr>
        <p:spPr>
          <a:xfrm>
            <a:off x="1881188" y="1357314"/>
            <a:ext cx="8501062" cy="4429125"/>
          </a:xfrm>
        </p:spPr>
        <p:txBody>
          <a:bodyPr/>
          <a:lstStyle/>
          <a:p>
            <a:pPr eaLnBrk="1" hangingPunct="1">
              <a:lnSpc>
                <a:spcPct val="90000"/>
              </a:lnSpc>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Query</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Type = vehicle            /* detect vehicle location</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interval = 1 s               /* report every 1 second</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rect = [0,0,600,800]    /* query addressed to sensors within the rectangle</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timestamp = 02:30:00 /* when the interest was originated</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expiresAt = 03:00:00   /* till when the sink retain interest in this data</a:t>
            </a:r>
          </a:p>
          <a:p>
            <a:pPr lvl="1" eaLnBrk="1" hangingPunct="1">
              <a:lnSpc>
                <a:spcPct val="90000"/>
              </a:lnSpc>
              <a:buFont typeface="Wingdings" panose="05000000000000000000" pitchFamily="2" charset="2"/>
              <a:buChar char="q"/>
            </a:pPr>
            <a:endParaRPr lang="en-US" altLang="zh-TW" sz="2000">
              <a:solidFill>
                <a:schemeClr val="tx1"/>
              </a:solidFill>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Report</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Type = vehicle            /* type of intrusion seen</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instance = car             /* particular instance of the type</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location = [200,250]    /* location of node</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confidence = 0.80       /* confidence of match</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timestamp = 02:45:20 /* time of detection</a:t>
            </a:r>
          </a:p>
          <a:p>
            <a:pPr lvl="1" eaLnBrk="1" hangingPunct="1">
              <a:lnSpc>
                <a:spcPct val="90000"/>
              </a:lnSpc>
              <a:buFont typeface="Symbol" panose="05050102010706020507" pitchFamily="18" charset="2"/>
              <a:buNone/>
            </a:pPr>
            <a:r>
              <a:rPr lang="en-US" altLang="zh-TW" sz="2000">
                <a:solidFill>
                  <a:schemeClr val="tx1"/>
                </a:solidFill>
                <a:latin typeface="Times New Roman" panose="02020603050405020304" pitchFamily="18" charset="0"/>
                <a:cs typeface="Times New Roman" panose="02020603050405020304" pitchFamily="18" charset="0"/>
              </a:rPr>
              <a:t>	</a:t>
            </a:r>
          </a:p>
        </p:txBody>
      </p:sp>
      <p:sp>
        <p:nvSpPr>
          <p:cNvPr id="6758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ACE50591-4781-4430-B379-5E1B654BF17B}"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48</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bwMode="auto">
          <a:xfrm>
            <a:off x="2009775" y="71438"/>
            <a:ext cx="8229600" cy="876300"/>
          </a:xfrm>
          <a:prstGeom prst="rect">
            <a:avLst/>
          </a:prstGeom>
          <a:noFill/>
          <a:ln w="9525">
            <a:noFill/>
            <a:miter lim="800000"/>
            <a:headEnd/>
            <a:tailEnd/>
          </a:ln>
        </p:spPr>
        <p:txBody>
          <a:bodyPr anchor="ctr"/>
          <a:lstStyle/>
          <a:p>
            <a:pPr algn="ctr" fontAlgn="base">
              <a:spcBef>
                <a:spcPct val="0"/>
              </a:spcBef>
              <a:spcAft>
                <a:spcPct val="0"/>
              </a:spcAft>
              <a:defRPr/>
            </a:pPr>
            <a:r>
              <a:rPr lang="en-US" altLang="zh-TW" sz="4400" b="1">
                <a:solidFill>
                  <a:prstClr val="black"/>
                </a:solidFill>
                <a:latin typeface="Times New Roman" pitchFamily="18" charset="0"/>
                <a:ea typeface="+mj-ea"/>
                <a:cs typeface="Times New Roman" pitchFamily="18" charset="0"/>
              </a:rPr>
              <a:t>Directed Diffusion</a:t>
            </a:r>
            <a:r>
              <a:rPr lang="en-US" altLang="zh-TW" sz="6000" b="1">
                <a:solidFill>
                  <a:prstClr val="black"/>
                </a:solidFill>
                <a:latin typeface="Times New Roman" pitchFamily="18" charset="0"/>
                <a:ea typeface="+mj-ea"/>
                <a:cs typeface="Times New Roman" pitchFamily="18" charset="0"/>
              </a:rPr>
              <a:t> </a:t>
            </a:r>
            <a:endParaRPr lang="en-US" altLang="zh-TW" sz="6000" b="1" dirty="0">
              <a:solidFill>
                <a:prstClr val="black"/>
              </a:solidFill>
              <a:latin typeface="Times New Roman" pitchFamily="18" charset="0"/>
              <a:ea typeface="+mj-ea"/>
              <a:cs typeface="Times New Roman" pitchFamily="18" charset="0"/>
            </a:endParaRPr>
          </a:p>
        </p:txBody>
      </p:sp>
      <p:sp>
        <p:nvSpPr>
          <p:cNvPr id="67589"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67590"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65720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p:cNvSpPr>
          <p:nvPr>
            <p:ph type="title" idx="4294967295"/>
          </p:nvPr>
        </p:nvSpPr>
        <p:spPr>
          <a:xfrm>
            <a:off x="1524000" y="338138"/>
            <a:ext cx="9144000" cy="804862"/>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Sensor Protocols for Information via Negotiation </a:t>
            </a:r>
          </a:p>
        </p:txBody>
      </p:sp>
      <p:sp>
        <p:nvSpPr>
          <p:cNvPr id="68611" name="Rectangle 3"/>
          <p:cNvSpPr>
            <a:spLocks noGrp="1"/>
          </p:cNvSpPr>
          <p:nvPr>
            <p:ph type="body" idx="4294967295"/>
          </p:nvPr>
        </p:nvSpPr>
        <p:spPr>
          <a:xfrm>
            <a:off x="1809750" y="1571625"/>
            <a:ext cx="4357688" cy="4286250"/>
          </a:xfrm>
        </p:spPr>
        <p:txBody>
          <a:bodyPr/>
          <a:lstStyle/>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SPIN use negotiation and resource adaptation to address the disadvantage of flooding.</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Reduce overlap and implosion, and prolong network lifetime.</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Use meta-data instead of raw data.</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SPIN has three types of messages:ADV, REQ, and DATA.</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SPIN-2 using an energy threshold to reduce participation. A node may join in the ADV-REQ-DATA handshake only if it has sufficient resource above a threshold.</a:t>
            </a:r>
          </a:p>
        </p:txBody>
      </p:sp>
      <p:sp>
        <p:nvSpPr>
          <p:cNvPr id="6861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A22ED081-8095-411C-82CE-0EA01C5DFF4C}"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49</a:t>
            </a:fld>
            <a:endParaRPr lang="en-US" altLang="en-US" sz="1800">
              <a:solidFill>
                <a:prstClr val="black"/>
              </a:solidFill>
              <a:latin typeface="Times New Roman" panose="02020603050405020304" pitchFamily="18" charset="0"/>
              <a:cs typeface="Times New Roman" panose="02020603050405020304" pitchFamily="18" charset="0"/>
            </a:endParaRPr>
          </a:p>
        </p:txBody>
      </p:sp>
      <p:graphicFrame>
        <p:nvGraphicFramePr>
          <p:cNvPr id="68613" name="Object 3"/>
          <p:cNvGraphicFramePr>
            <a:graphicFrameLocks noChangeAspect="1"/>
          </p:cNvGraphicFramePr>
          <p:nvPr/>
        </p:nvGraphicFramePr>
        <p:xfrm>
          <a:off x="6110289" y="1500188"/>
          <a:ext cx="4414837" cy="4525962"/>
        </p:xfrm>
        <a:graphic>
          <a:graphicData uri="http://schemas.openxmlformats.org/presentationml/2006/ole">
            <mc:AlternateContent xmlns:mc="http://schemas.openxmlformats.org/markup-compatibility/2006">
              <mc:Choice xmlns:v="urn:schemas-microsoft-com:vml" Requires="v">
                <p:oleObj spid="_x0000_s25602" name="點陣圖影像" r:id="rId3" imgW="4952381" imgH="5076190" progId="Paint.Picture">
                  <p:embed/>
                </p:oleObj>
              </mc:Choice>
              <mc:Fallback>
                <p:oleObj name="點陣圖影像" r:id="rId3" imgW="4952381" imgH="5076190" progId="Paint.Picture">
                  <p:embed/>
                  <p:pic>
                    <p:nvPicPr>
                      <p:cNvPr id="6861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89" y="1500188"/>
                        <a:ext cx="4414837"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4" name="Line 2"/>
          <p:cNvSpPr>
            <a:spLocks noChangeShapeType="1"/>
          </p:cNvSpPr>
          <p:nvPr/>
        </p:nvSpPr>
        <p:spPr bwMode="auto">
          <a:xfrm>
            <a:off x="1676400" y="1500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68615"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945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482" name="TextBox 1"/>
          <p:cNvSpPr txBox="1">
            <a:spLocks noChangeArrowheads="1"/>
          </p:cNvSpPr>
          <p:nvPr/>
        </p:nvSpPr>
        <p:spPr bwMode="auto">
          <a:xfrm>
            <a:off x="1774825" y="71439"/>
            <a:ext cx="8642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fontAlgn="base">
              <a:spcBef>
                <a:spcPct val="0"/>
              </a:spcBef>
              <a:spcAft>
                <a:spcPct val="0"/>
              </a:spcAft>
              <a:buClrTx/>
              <a:buSzTx/>
              <a:buNone/>
            </a:pPr>
            <a:r>
              <a:rPr lang="en-CA" altLang="en-US" sz="4400" b="1">
                <a:solidFill>
                  <a:prstClr val="black"/>
                </a:solidFill>
                <a:latin typeface="Times New Roman" panose="02020603050405020304" pitchFamily="18" charset="0"/>
                <a:cs typeface="Times New Roman" panose="02020603050405020304" pitchFamily="18" charset="0"/>
              </a:rPr>
              <a:t>Introduction</a:t>
            </a:r>
          </a:p>
        </p:txBody>
      </p:sp>
      <p:sp>
        <p:nvSpPr>
          <p:cNvPr id="20483" name="TextBox 3"/>
          <p:cNvSpPr txBox="1">
            <a:spLocks noChangeArrowheads="1"/>
          </p:cNvSpPr>
          <p:nvPr/>
        </p:nvSpPr>
        <p:spPr bwMode="auto">
          <a:xfrm>
            <a:off x="2063751" y="982663"/>
            <a:ext cx="8208963" cy="544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Font typeface="Wingdings" panose="05000000000000000000" pitchFamily="2" charset="2"/>
              <a:buChar char="q"/>
            </a:pPr>
            <a:r>
              <a:rPr lang="en-CA" altLang="en-US" sz="3400" b="1">
                <a:solidFill>
                  <a:prstClr val="black"/>
                </a:solidFill>
                <a:latin typeface="Times New Roman" panose="02020603050405020304" pitchFamily="18" charset="0"/>
                <a:cs typeface="Times New Roman" panose="02020603050405020304" pitchFamily="18" charset="0"/>
              </a:rPr>
              <a:t>Goal of Wireless Sensor Network</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Collect data at regular intervals.</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Then transform data into an electrical signal.</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Finally, send the signals to the sink or the base nod.</a:t>
            </a:r>
          </a:p>
          <a:p>
            <a:pPr fontAlgn="base">
              <a:spcBef>
                <a:spcPct val="0"/>
              </a:spcBef>
              <a:spcAft>
                <a:spcPct val="0"/>
              </a:spcAft>
              <a:buClrTx/>
              <a:buSzTx/>
              <a:buFont typeface="Wingdings" panose="05000000000000000000" pitchFamily="2" charset="2"/>
              <a:buChar char="q"/>
            </a:pPr>
            <a:r>
              <a:rPr lang="en-CA" altLang="en-US" sz="3400" b="1">
                <a:solidFill>
                  <a:prstClr val="black"/>
                </a:solidFill>
                <a:latin typeface="Times New Roman" panose="02020603050405020304" pitchFamily="18" charset="0"/>
                <a:cs typeface="Times New Roman" panose="02020603050405020304" pitchFamily="18" charset="0"/>
              </a:rPr>
              <a:t>Types of Wireless Sensor Network</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Temperature sensor.</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Light sensor.</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Sound sensor.</a:t>
            </a:r>
          </a:p>
          <a:p>
            <a:pPr fontAlgn="base">
              <a:lnSpc>
                <a:spcPct val="200000"/>
              </a:lnSpc>
              <a:spcBef>
                <a:spcPct val="0"/>
              </a:spcBef>
              <a:spcAft>
                <a:spcPct val="0"/>
              </a:spcAft>
              <a:buClrTx/>
              <a:buSzTx/>
              <a:buFont typeface="Wingdings" panose="05000000000000000000" pitchFamily="2" charset="2"/>
              <a:buChar char="q"/>
            </a:pPr>
            <a:r>
              <a:rPr lang="en-CA" altLang="en-US" sz="2000">
                <a:solidFill>
                  <a:prstClr val="black"/>
                </a:solidFill>
                <a:latin typeface="Times New Roman" panose="02020603050405020304" pitchFamily="18" charset="0"/>
                <a:cs typeface="Times New Roman" panose="02020603050405020304" pitchFamily="18" charset="0"/>
              </a:rPr>
              <a:t>Vibration Sensor.</a:t>
            </a:r>
          </a:p>
        </p:txBody>
      </p:sp>
      <p:pic>
        <p:nvPicPr>
          <p:cNvPr id="20484" name="Picture 3"/>
          <p:cNvPicPr>
            <a:picLocks noChangeAspect="1" noChangeArrowheads="1"/>
          </p:cNvPicPr>
          <p:nvPr/>
        </p:nvPicPr>
        <p:blipFill>
          <a:blip r:embed="rId3">
            <a:extLst>
              <a:ext uri="{28A0092B-C50C-407E-A947-70E740481C1C}">
                <a14:useLocalDpi xmlns:a14="http://schemas.microsoft.com/office/drawing/2010/main" val="0"/>
              </a:ext>
            </a:extLst>
          </a:blip>
          <a:srcRect l="6116" t="13513" r="8519" b="5406"/>
          <a:stretch>
            <a:fillRect/>
          </a:stretch>
        </p:blipFill>
        <p:spPr bwMode="auto">
          <a:xfrm>
            <a:off x="7810501" y="1500188"/>
            <a:ext cx="2303463"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Line 2"/>
          <p:cNvSpPr>
            <a:spLocks noChangeShapeType="1"/>
          </p:cNvSpPr>
          <p:nvPr/>
        </p:nvSpPr>
        <p:spPr bwMode="auto">
          <a:xfrm>
            <a:off x="1676400" y="10001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0486" name="Line 2"/>
          <p:cNvSpPr>
            <a:spLocks noChangeShapeType="1"/>
          </p:cNvSpPr>
          <p:nvPr/>
        </p:nvSpPr>
        <p:spPr bwMode="auto">
          <a:xfrm>
            <a:off x="1676400" y="63579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0487" name="Slide Number Placeholder 3"/>
          <p:cNvSpPr>
            <a:spLocks noGrp="1" noChangeArrowheads="1"/>
          </p:cNvSpPr>
          <p:nvPr>
            <p:ph type="sldNum" sz="quarter" idx="12"/>
          </p:nvPr>
        </p:nvSpPr>
        <p:spPr bwMode="auto">
          <a:xfrm>
            <a:off x="5514975" y="6421439"/>
            <a:ext cx="11620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fld id="{162A0654-2903-4124-84D3-B0A3EFA1D7DF}" type="slidenum">
              <a:rPr lang="en-US" altLang="en-US" sz="1800">
                <a:solidFill>
                  <a:prstClr val="black"/>
                </a:solidFill>
                <a:latin typeface="Arial" panose="020B0604020202020204" pitchFamily="34" charset="0"/>
                <a:cs typeface="Arial" panose="020B0604020202020204" pitchFamily="34" charset="0"/>
              </a:rPr>
              <a:pPr fontAlgn="base">
                <a:spcBef>
                  <a:spcPct val="0"/>
                </a:spcBef>
                <a:spcAft>
                  <a:spcPct val="0"/>
                </a:spcAft>
                <a:buClrTx/>
                <a:buSzTx/>
                <a:buNone/>
              </a:pPr>
              <a:t>5</a:t>
            </a:fld>
            <a:endParaRPr lang="en-US" altLang="en-US" sz="180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67437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p:cNvSpPr>
          <p:nvPr>
            <p:ph type="title" idx="4294967295"/>
          </p:nvPr>
        </p:nvSpPr>
        <p:spPr>
          <a:xfrm>
            <a:off x="2009775" y="0"/>
            <a:ext cx="8229600" cy="1252538"/>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Cost-Field Approach</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69635" name="Rectangle 3"/>
          <p:cNvSpPr>
            <a:spLocks noGrp="1"/>
          </p:cNvSpPr>
          <p:nvPr>
            <p:ph type="body" idx="4294967295"/>
          </p:nvPr>
        </p:nvSpPr>
        <p:spPr>
          <a:xfrm>
            <a:off x="1952625" y="1263651"/>
            <a:ext cx="8572500" cy="3451225"/>
          </a:xfrm>
        </p:spPr>
        <p:txBody>
          <a:bodyPr/>
          <a:lstStyle/>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The cost-field approach considers the problem of setting up paths to a sink. The first phase being to set up the cost field, based on metrics such as delay. The second phase being data dissemination using the costs.</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A sink broadcasts an ADV packet with its own cost as 0.</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When a node N hears an ADV message from node M, it sets its own path cost to min (L</a:t>
            </a:r>
            <a:r>
              <a:rPr lang="en-US" altLang="zh-TW" sz="2300" baseline="-25000">
                <a:solidFill>
                  <a:schemeClr val="tx1"/>
                </a:solidFill>
                <a:latin typeface="Times New Roman" panose="02020603050405020304" pitchFamily="18" charset="0"/>
                <a:cs typeface="Times New Roman" panose="02020603050405020304" pitchFamily="18" charset="0"/>
              </a:rPr>
              <a:t>N</a:t>
            </a:r>
            <a:r>
              <a:rPr lang="en-US" altLang="zh-TW" sz="2300">
                <a:solidFill>
                  <a:schemeClr val="tx1"/>
                </a:solidFill>
                <a:latin typeface="Times New Roman" panose="02020603050405020304" pitchFamily="18" charset="0"/>
                <a:cs typeface="Times New Roman" panose="02020603050405020304" pitchFamily="18" charset="0"/>
              </a:rPr>
              <a:t>,L</a:t>
            </a:r>
            <a:r>
              <a:rPr lang="en-US" altLang="zh-TW" sz="2300" baseline="-25000">
                <a:solidFill>
                  <a:schemeClr val="tx1"/>
                </a:solidFill>
                <a:latin typeface="Times New Roman" panose="02020603050405020304" pitchFamily="18" charset="0"/>
                <a:cs typeface="Times New Roman" panose="02020603050405020304" pitchFamily="18" charset="0"/>
              </a:rPr>
              <a:t>M</a:t>
            </a:r>
            <a:r>
              <a:rPr lang="en-US" altLang="zh-TW" sz="2300">
                <a:solidFill>
                  <a:schemeClr val="tx1"/>
                </a:solidFill>
                <a:latin typeface="Times New Roman" panose="02020603050405020304" pitchFamily="18" charset="0"/>
                <a:cs typeface="Times New Roman" panose="02020603050405020304" pitchFamily="18" charset="0"/>
              </a:rPr>
              <a:t>+C</a:t>
            </a:r>
            <a:r>
              <a:rPr lang="en-US" altLang="zh-TW" sz="2300" baseline="-25000">
                <a:solidFill>
                  <a:schemeClr val="tx1"/>
                </a:solidFill>
                <a:latin typeface="Times New Roman" panose="02020603050405020304" pitchFamily="18" charset="0"/>
                <a:cs typeface="Times New Roman" panose="02020603050405020304" pitchFamily="18" charset="0"/>
              </a:rPr>
              <a:t>NM</a:t>
            </a:r>
            <a:r>
              <a:rPr lang="en-US" altLang="zh-TW" sz="2300">
                <a:solidFill>
                  <a:schemeClr val="tx1"/>
                </a:solidFill>
                <a:latin typeface="Times New Roman" panose="02020603050405020304" pitchFamily="18" charset="0"/>
                <a:cs typeface="Times New Roman" panose="02020603050405020304" pitchFamily="18" charset="0"/>
              </a:rPr>
              <a:t>), where L</a:t>
            </a:r>
            <a:r>
              <a:rPr lang="en-US" altLang="zh-TW" sz="2300" baseline="-25000">
                <a:solidFill>
                  <a:schemeClr val="tx1"/>
                </a:solidFill>
                <a:latin typeface="Times New Roman" panose="02020603050405020304" pitchFamily="18" charset="0"/>
                <a:cs typeface="Times New Roman" panose="02020603050405020304" pitchFamily="18" charset="0"/>
              </a:rPr>
              <a:t>N</a:t>
            </a:r>
            <a:r>
              <a:rPr lang="en-US" altLang="zh-TW" sz="2300">
                <a:solidFill>
                  <a:schemeClr val="tx1"/>
                </a:solidFill>
                <a:latin typeface="Times New Roman" panose="02020603050405020304" pitchFamily="18" charset="0"/>
                <a:cs typeface="Times New Roman" panose="02020603050405020304" pitchFamily="18" charset="0"/>
              </a:rPr>
              <a:t> is the total path cost from node N to the sink, L</a:t>
            </a:r>
            <a:r>
              <a:rPr lang="en-US" altLang="zh-TW" sz="2300" baseline="-25000">
                <a:solidFill>
                  <a:schemeClr val="tx1"/>
                </a:solidFill>
                <a:latin typeface="Times New Roman" panose="02020603050405020304" pitchFamily="18" charset="0"/>
                <a:cs typeface="Times New Roman" panose="02020603050405020304" pitchFamily="18" charset="0"/>
              </a:rPr>
              <a:t>M</a:t>
            </a:r>
            <a:r>
              <a:rPr lang="en-US" altLang="zh-TW" sz="2300">
                <a:solidFill>
                  <a:schemeClr val="tx1"/>
                </a:solidFill>
                <a:latin typeface="Times New Roman" panose="02020603050405020304" pitchFamily="18" charset="0"/>
                <a:cs typeface="Times New Roman" panose="02020603050405020304" pitchFamily="18" charset="0"/>
              </a:rPr>
              <a:t> is the cost of node M to the sink, C</a:t>
            </a:r>
            <a:r>
              <a:rPr lang="en-US" altLang="zh-TW" sz="2300" baseline="-25000">
                <a:solidFill>
                  <a:schemeClr val="tx1"/>
                </a:solidFill>
                <a:latin typeface="Times New Roman" panose="02020603050405020304" pitchFamily="18" charset="0"/>
                <a:cs typeface="Times New Roman" panose="02020603050405020304" pitchFamily="18" charset="0"/>
              </a:rPr>
              <a:t>NM</a:t>
            </a:r>
            <a:r>
              <a:rPr lang="en-US" altLang="zh-TW" sz="2300">
                <a:solidFill>
                  <a:schemeClr val="tx1"/>
                </a:solidFill>
                <a:latin typeface="Times New Roman" panose="02020603050405020304" pitchFamily="18" charset="0"/>
                <a:cs typeface="Times New Roman" panose="02020603050405020304" pitchFamily="18" charset="0"/>
              </a:rPr>
              <a:t> is the cost from N to M.</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If L</a:t>
            </a:r>
            <a:r>
              <a:rPr lang="en-US" altLang="zh-TW" sz="2300" baseline="-25000">
                <a:solidFill>
                  <a:schemeClr val="tx1"/>
                </a:solidFill>
                <a:latin typeface="Times New Roman" panose="02020603050405020304" pitchFamily="18" charset="0"/>
                <a:cs typeface="Times New Roman" panose="02020603050405020304" pitchFamily="18" charset="0"/>
              </a:rPr>
              <a:t>N</a:t>
            </a:r>
            <a:r>
              <a:rPr lang="en-US" altLang="zh-TW" sz="2300">
                <a:solidFill>
                  <a:schemeClr val="tx1"/>
                </a:solidFill>
                <a:latin typeface="Times New Roman" panose="02020603050405020304" pitchFamily="18" charset="0"/>
                <a:cs typeface="Times New Roman" panose="02020603050405020304" pitchFamily="18" charset="0"/>
              </a:rPr>
              <a:t> updated, the new cost is broadcast though another ADV.</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The back-off time make a node defer its ADV instead of immediately broadcast it. The back-off time is r x C</a:t>
            </a:r>
            <a:r>
              <a:rPr lang="en-US" altLang="zh-TW" sz="2300" baseline="-25000">
                <a:solidFill>
                  <a:schemeClr val="tx1"/>
                </a:solidFill>
                <a:latin typeface="Times New Roman" panose="02020603050405020304" pitchFamily="18" charset="0"/>
                <a:cs typeface="Times New Roman" panose="02020603050405020304" pitchFamily="18" charset="0"/>
              </a:rPr>
              <a:t>MN</a:t>
            </a:r>
            <a:r>
              <a:rPr lang="en-US" altLang="zh-TW" sz="2300">
                <a:solidFill>
                  <a:schemeClr val="tx1"/>
                </a:solidFill>
                <a:latin typeface="Times New Roman" panose="02020603050405020304" pitchFamily="18" charset="0"/>
                <a:cs typeface="Times New Roman" panose="02020603050405020304" pitchFamily="18" charset="0"/>
              </a:rPr>
              <a:t>, where r is a parameter of algorithm.</a:t>
            </a:r>
          </a:p>
        </p:txBody>
      </p:sp>
      <p:sp>
        <p:nvSpPr>
          <p:cNvPr id="69636" name="Slide Number Placeholder 3"/>
          <p:cNvSpPr>
            <a:spLocks noGrp="1"/>
          </p:cNvSpPr>
          <p:nvPr>
            <p:ph type="sldNum" sz="quarter" idx="12"/>
          </p:nvPr>
        </p:nvSpPr>
        <p:spPr bwMode="auto">
          <a:xfrm>
            <a:off x="5514975" y="6350001"/>
            <a:ext cx="11620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89E9E282-3E2D-47EE-B930-B3631A91D7C1}"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50</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69637" name="Line 2"/>
          <p:cNvSpPr>
            <a:spLocks noChangeShapeType="1"/>
          </p:cNvSpPr>
          <p:nvPr/>
        </p:nvSpPr>
        <p:spPr bwMode="auto">
          <a:xfrm>
            <a:off x="1676400" y="12144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69638" name="Line 2"/>
          <p:cNvSpPr>
            <a:spLocks noChangeShapeType="1"/>
          </p:cNvSpPr>
          <p:nvPr/>
        </p:nvSpPr>
        <p:spPr bwMode="auto">
          <a:xfrm>
            <a:off x="1676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50615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70658" name="Object 3"/>
          <p:cNvGraphicFramePr>
            <a:graphicFrameLocks noChangeAspect="1"/>
          </p:cNvGraphicFramePr>
          <p:nvPr>
            <p:ph idx="4294967295"/>
          </p:nvPr>
        </p:nvGraphicFramePr>
        <p:xfrm>
          <a:off x="3309938" y="1357313"/>
          <a:ext cx="5854700" cy="4525962"/>
        </p:xfrm>
        <a:graphic>
          <a:graphicData uri="http://schemas.openxmlformats.org/presentationml/2006/ole">
            <mc:AlternateContent xmlns:mc="http://schemas.openxmlformats.org/markup-compatibility/2006">
              <mc:Choice xmlns:v="urn:schemas-microsoft-com:vml" Requires="v">
                <p:oleObj spid="_x0000_s26626" name="點陣圖影像" r:id="rId3" imgW="6961905" imgH="5380952" progId="Paint.Picture">
                  <p:embed/>
                </p:oleObj>
              </mc:Choice>
              <mc:Fallback>
                <p:oleObj name="點陣圖影像" r:id="rId3" imgW="6961905" imgH="5380952" progId="Paint.Picture">
                  <p:embed/>
                  <p:pic>
                    <p:nvPicPr>
                      <p:cNvPr id="7065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938" y="1357313"/>
                        <a:ext cx="5854700"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5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A355EA50-D8AC-4F2D-BDB5-7A24A62EA509}"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51</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6" name="Rectangle 2"/>
          <p:cNvSpPr txBox="1">
            <a:spLocks noChangeArrowheads="1"/>
          </p:cNvSpPr>
          <p:nvPr/>
        </p:nvSpPr>
        <p:spPr bwMode="auto">
          <a:xfrm>
            <a:off x="2009775" y="0"/>
            <a:ext cx="8229600" cy="1252538"/>
          </a:xfrm>
          <a:prstGeom prst="rect">
            <a:avLst/>
          </a:prstGeom>
          <a:noFill/>
          <a:ln w="9525">
            <a:noFill/>
            <a:miter lim="800000"/>
            <a:headEnd/>
            <a:tailEnd/>
          </a:ln>
        </p:spPr>
        <p:txBody>
          <a:bodyPr anchor="ctr"/>
          <a:lstStyle/>
          <a:p>
            <a:pPr algn="ctr" fontAlgn="base">
              <a:spcBef>
                <a:spcPct val="0"/>
              </a:spcBef>
              <a:spcAft>
                <a:spcPct val="0"/>
              </a:spcAft>
              <a:defRPr/>
            </a:pPr>
            <a:r>
              <a:rPr lang="en-US" altLang="zh-TW" sz="4400" b="1">
                <a:solidFill>
                  <a:prstClr val="black"/>
                </a:solidFill>
                <a:latin typeface="Times New Roman" pitchFamily="18" charset="0"/>
                <a:ea typeface="+mj-ea"/>
                <a:cs typeface="Times New Roman" pitchFamily="18" charset="0"/>
              </a:rPr>
              <a:t>Cost-Field Approach</a:t>
            </a:r>
            <a:r>
              <a:rPr lang="en-US" altLang="zh-TW" sz="5400" b="1">
                <a:solidFill>
                  <a:prstClr val="black"/>
                </a:solidFill>
                <a:latin typeface="Times New Roman" pitchFamily="18" charset="0"/>
                <a:ea typeface="+mj-ea"/>
                <a:cs typeface="Times New Roman" pitchFamily="18" charset="0"/>
              </a:rPr>
              <a:t> </a:t>
            </a:r>
            <a:endParaRPr lang="en-US" altLang="zh-TW" sz="5400" b="1" dirty="0">
              <a:solidFill>
                <a:prstClr val="black"/>
              </a:solidFill>
              <a:latin typeface="Times New Roman" pitchFamily="18" charset="0"/>
              <a:ea typeface="+mj-ea"/>
              <a:cs typeface="Times New Roman" pitchFamily="18" charset="0"/>
            </a:endParaRPr>
          </a:p>
        </p:txBody>
      </p:sp>
      <p:sp>
        <p:nvSpPr>
          <p:cNvPr id="70661" name="Line 2"/>
          <p:cNvSpPr>
            <a:spLocks noChangeShapeType="1"/>
          </p:cNvSpPr>
          <p:nvPr/>
        </p:nvSpPr>
        <p:spPr bwMode="auto">
          <a:xfrm>
            <a:off x="1676400" y="12144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70662" name="Line 2"/>
          <p:cNvSpPr>
            <a:spLocks noChangeShapeType="1"/>
          </p:cNvSpPr>
          <p:nvPr/>
        </p:nvSpPr>
        <p:spPr bwMode="auto">
          <a:xfrm>
            <a:off x="1676400" y="60007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43048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p:cNvSpPr>
          <p:nvPr>
            <p:ph type="title" idx="4294967295"/>
          </p:nvPr>
        </p:nvSpPr>
        <p:spPr>
          <a:xfrm>
            <a:off x="2009775" y="0"/>
            <a:ext cx="8229600" cy="1143000"/>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Geographic Hash Table (GHT)</a:t>
            </a:r>
          </a:p>
        </p:txBody>
      </p:sp>
      <p:sp>
        <p:nvSpPr>
          <p:cNvPr id="71683" name="Rectangle 3"/>
          <p:cNvSpPr>
            <a:spLocks noGrp="1"/>
          </p:cNvSpPr>
          <p:nvPr>
            <p:ph type="body" sz="half" idx="4294967295"/>
          </p:nvPr>
        </p:nvSpPr>
        <p:spPr>
          <a:xfrm>
            <a:off x="1809751" y="1428751"/>
            <a:ext cx="5000625" cy="2500313"/>
          </a:xfrm>
        </p:spPr>
        <p:txBody>
          <a:bodyPr/>
          <a:lstStyle/>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GHT hashes keys into geographic coordinates and stores a (key, value) pair at the sensor node nearest to the hash value.</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Stored data is replicated to ensure redundancy in case of node failures.</a:t>
            </a:r>
          </a:p>
        </p:txBody>
      </p:sp>
      <p:pic>
        <p:nvPicPr>
          <p:cNvPr id="71684" name="Picture 4"/>
          <p:cNvPicPr>
            <a:picLocks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167564" y="1214438"/>
            <a:ext cx="3114675" cy="2228850"/>
          </a:xfrm>
          <a:noFill/>
        </p:spPr>
      </p:pic>
      <p:sp>
        <p:nvSpPr>
          <p:cNvPr id="7168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A4D8885D-0555-4AD9-BAD6-9E0B59D05731}"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52</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71686" name="Rectangle 6"/>
          <p:cNvSpPr>
            <a:spLocks noChangeArrowheads="1"/>
          </p:cNvSpPr>
          <p:nvPr/>
        </p:nvSpPr>
        <p:spPr bwMode="auto">
          <a:xfrm>
            <a:off x="1881189" y="3929064"/>
            <a:ext cx="81438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just" fontAlgn="base">
              <a:spcBef>
                <a:spcPct val="0"/>
              </a:spcBef>
              <a:spcAft>
                <a:spcPct val="0"/>
              </a:spcAft>
              <a:buClrTx/>
              <a:buSzTx/>
              <a:buFont typeface="Wingdings" panose="05000000000000000000" pitchFamily="2" charset="2"/>
              <a:buChar char="q"/>
            </a:pPr>
            <a:r>
              <a:rPr lang="en-US" altLang="zh-TW">
                <a:solidFill>
                  <a:prstClr val="black"/>
                </a:solidFill>
                <a:latin typeface="Times New Roman" panose="02020603050405020304" pitchFamily="18" charset="0"/>
                <a:cs typeface="Times New Roman" panose="02020603050405020304" pitchFamily="18" charset="0"/>
              </a:rPr>
              <a:t>The data is distributed among nodes such that it is scalable and the storage load is balanced.</a:t>
            </a:r>
          </a:p>
          <a:p>
            <a:pPr algn="just" fontAlgn="base">
              <a:spcBef>
                <a:spcPct val="0"/>
              </a:spcBef>
              <a:spcAft>
                <a:spcPct val="0"/>
              </a:spcAft>
              <a:buClrTx/>
              <a:buSzTx/>
              <a:buFont typeface="Wingdings" panose="05000000000000000000" pitchFamily="2" charset="2"/>
              <a:buChar char="q"/>
            </a:pPr>
            <a:r>
              <a:rPr lang="en-US" altLang="zh-TW">
                <a:solidFill>
                  <a:prstClr val="black"/>
                </a:solidFill>
                <a:latin typeface="Times New Roman" panose="02020603050405020304" pitchFamily="18" charset="0"/>
                <a:cs typeface="Times New Roman" panose="02020603050405020304" pitchFamily="18" charset="0"/>
              </a:rPr>
              <a:t>The routing protocol used is greedy perimeter stateless routing (GPSR), which again uses geographic information to route the data and queries.</a:t>
            </a:r>
          </a:p>
        </p:txBody>
      </p:sp>
      <p:sp>
        <p:nvSpPr>
          <p:cNvPr id="71687"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71688" name="Line 2"/>
          <p:cNvSpPr>
            <a:spLocks noChangeShapeType="1"/>
          </p:cNvSpPr>
          <p:nvPr/>
        </p:nvSpPr>
        <p:spPr bwMode="auto">
          <a:xfrm>
            <a:off x="1676400" y="5929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62667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p:cNvSpPr>
          <p:nvPr>
            <p:ph type="title" idx="4294967295"/>
          </p:nvPr>
        </p:nvSpPr>
        <p:spPr>
          <a:xfrm>
            <a:off x="1524000" y="71438"/>
            <a:ext cx="9144000" cy="1143000"/>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Small Minimum Energy Communication Network </a:t>
            </a:r>
          </a:p>
        </p:txBody>
      </p:sp>
      <p:sp>
        <p:nvSpPr>
          <p:cNvPr id="72707" name="Rectangle 3"/>
          <p:cNvSpPr>
            <a:spLocks noGrp="1"/>
          </p:cNvSpPr>
          <p:nvPr>
            <p:ph type="body" sz="half" idx="4294967295"/>
          </p:nvPr>
        </p:nvSpPr>
        <p:spPr>
          <a:xfrm>
            <a:off x="1738313" y="1546226"/>
            <a:ext cx="8858250" cy="4525963"/>
          </a:xfrm>
        </p:spPr>
        <p:txBody>
          <a:bodyPr/>
          <a:lstStyle/>
          <a:p>
            <a:pPr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If the entire sensor network is represented by G, the subgraph G’ is constructed such that the energy usage of the network is minimized.</a:t>
            </a:r>
          </a:p>
          <a:p>
            <a:pPr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The number of edges in G’ is less than G, and the connectivity between any two nodes is not disrupted by G’.</a:t>
            </a:r>
          </a:p>
          <a:p>
            <a:pPr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The power required to transmit data between u and v is modeled as</a:t>
            </a:r>
          </a:p>
          <a:p>
            <a:pPr eaLnBrk="1" hangingPunct="1">
              <a:buFont typeface="Wingdings" panose="05000000000000000000" pitchFamily="2" charset="2"/>
              <a:buChar char="q"/>
            </a:pPr>
            <a:endParaRPr lang="en-US" altLang="zh-TW" smtClean="0">
              <a:solidFill>
                <a:schemeClr val="tx1"/>
              </a:solidFill>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 : constant</a:t>
            </a:r>
          </a:p>
          <a:p>
            <a:pPr lvl="1"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n : loss exponent indicating the loss of power with distance from 	    	  transmitter</a:t>
            </a:r>
          </a:p>
          <a:p>
            <a:pPr lvl="1"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d(u,v) : the distance between u and v</a:t>
            </a:r>
          </a:p>
          <a:p>
            <a:pPr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It would be more economical to transmit data by smaller hops</a:t>
            </a:r>
          </a:p>
        </p:txBody>
      </p:sp>
      <p:graphicFrame>
        <p:nvGraphicFramePr>
          <p:cNvPr id="72708" name="Object 4"/>
          <p:cNvGraphicFramePr>
            <a:graphicFrameLocks noChangeAspect="1"/>
          </p:cNvGraphicFramePr>
          <p:nvPr>
            <p:ph sz="half" idx="4294967295"/>
          </p:nvPr>
        </p:nvGraphicFramePr>
        <p:xfrm>
          <a:off x="4881564" y="3733801"/>
          <a:ext cx="2085975" cy="409575"/>
        </p:xfrm>
        <a:graphic>
          <a:graphicData uri="http://schemas.openxmlformats.org/presentationml/2006/ole">
            <mc:AlternateContent xmlns:mc="http://schemas.openxmlformats.org/markup-compatibility/2006">
              <mc:Choice xmlns:v="urn:schemas-microsoft-com:vml" Requires="v">
                <p:oleObj spid="_x0000_s27650" name="點陣圖影像" r:id="rId3" imgW="2085714" imgH="409632" progId="Paint.Picture">
                  <p:embed/>
                </p:oleObj>
              </mc:Choice>
              <mc:Fallback>
                <p:oleObj name="點陣圖影像" r:id="rId3" imgW="2085714" imgH="409632" progId="Paint.Picture">
                  <p:embed/>
                  <p:pic>
                    <p:nvPicPr>
                      <p:cNvPr id="72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64" y="3733801"/>
                        <a:ext cx="20859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2666CD1D-4E66-436A-93BA-2EF364BDEF24}"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53</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72710"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72711"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55343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3730" name="Rectangle 3"/>
          <p:cNvSpPr>
            <a:spLocks noGrp="1"/>
          </p:cNvSpPr>
          <p:nvPr>
            <p:ph type="body" sz="half" idx="4294967295"/>
          </p:nvPr>
        </p:nvSpPr>
        <p:spPr>
          <a:xfrm>
            <a:off x="1809750" y="1760538"/>
            <a:ext cx="8643938" cy="4525962"/>
          </a:xfrm>
        </p:spPr>
        <p:txBody>
          <a:bodyPr/>
          <a:lstStyle/>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Suppose the path between u (i.e. u</a:t>
            </a:r>
            <a:r>
              <a:rPr lang="en-US" altLang="zh-TW" baseline="-25000" smtClean="0">
                <a:solidFill>
                  <a:schemeClr val="tx1"/>
                </a:solidFill>
                <a:latin typeface="Times New Roman" panose="02020603050405020304" pitchFamily="18" charset="0"/>
                <a:cs typeface="Times New Roman" panose="02020603050405020304" pitchFamily="18" charset="0"/>
              </a:rPr>
              <a:t>0</a:t>
            </a:r>
            <a:r>
              <a:rPr lang="en-US" altLang="zh-TW" smtClean="0">
                <a:solidFill>
                  <a:schemeClr val="tx1"/>
                </a:solidFill>
                <a:latin typeface="Times New Roman" panose="02020603050405020304" pitchFamily="18" charset="0"/>
                <a:cs typeface="Times New Roman" panose="02020603050405020304" pitchFamily="18" charset="0"/>
              </a:rPr>
              <a:t>) and v (i.e. u</a:t>
            </a:r>
            <a:r>
              <a:rPr lang="en-US" altLang="zh-TW" baseline="-25000" smtClean="0">
                <a:solidFill>
                  <a:schemeClr val="tx1"/>
                </a:solidFill>
                <a:latin typeface="Times New Roman" panose="02020603050405020304" pitchFamily="18" charset="0"/>
                <a:cs typeface="Times New Roman" panose="02020603050405020304" pitchFamily="18" charset="0"/>
              </a:rPr>
              <a:t>k</a:t>
            </a:r>
            <a:r>
              <a:rPr lang="en-US" altLang="zh-TW" smtClean="0">
                <a:solidFill>
                  <a:schemeClr val="tx1"/>
                </a:solidFill>
                <a:latin typeface="Times New Roman" panose="02020603050405020304" pitchFamily="18" charset="0"/>
                <a:cs typeface="Times New Roman" panose="02020603050405020304" pitchFamily="18" charset="0"/>
              </a:rPr>
              <a:t>) is represented by r = (u</a:t>
            </a:r>
            <a:r>
              <a:rPr lang="en-US" altLang="zh-TW" baseline="-25000" smtClean="0">
                <a:solidFill>
                  <a:schemeClr val="tx1"/>
                </a:solidFill>
                <a:latin typeface="Times New Roman" panose="02020603050405020304" pitchFamily="18" charset="0"/>
                <a:cs typeface="Times New Roman" panose="02020603050405020304" pitchFamily="18" charset="0"/>
              </a:rPr>
              <a:t>0</a:t>
            </a:r>
            <a:r>
              <a:rPr lang="en-US" altLang="zh-TW" smtClean="0">
                <a:solidFill>
                  <a:schemeClr val="tx1"/>
                </a:solidFill>
                <a:latin typeface="Times New Roman" panose="02020603050405020304" pitchFamily="18" charset="0"/>
                <a:cs typeface="Times New Roman" panose="02020603050405020304" pitchFamily="18" charset="0"/>
              </a:rPr>
              <a:t>, u</a:t>
            </a:r>
            <a:r>
              <a:rPr lang="en-US" altLang="zh-TW" baseline="-25000" smtClean="0">
                <a:solidFill>
                  <a:schemeClr val="tx1"/>
                </a:solidFill>
                <a:latin typeface="Times New Roman" panose="02020603050405020304" pitchFamily="18" charset="0"/>
                <a:cs typeface="Times New Roman" panose="02020603050405020304" pitchFamily="18" charset="0"/>
              </a:rPr>
              <a:t>1</a:t>
            </a:r>
            <a:r>
              <a:rPr lang="en-US" altLang="zh-TW" smtClean="0">
                <a:solidFill>
                  <a:schemeClr val="tx1"/>
                </a:solidFill>
                <a:latin typeface="Times New Roman" panose="02020603050405020304" pitchFamily="18" charset="0"/>
                <a:cs typeface="Times New Roman" panose="02020603050405020304" pitchFamily="18" charset="0"/>
              </a:rPr>
              <a:t>, … u</a:t>
            </a:r>
            <a:r>
              <a:rPr lang="en-US" altLang="zh-TW" baseline="-25000" smtClean="0">
                <a:solidFill>
                  <a:schemeClr val="tx1"/>
                </a:solidFill>
                <a:latin typeface="Times New Roman" panose="02020603050405020304" pitchFamily="18" charset="0"/>
                <a:cs typeface="Times New Roman" panose="02020603050405020304" pitchFamily="18" charset="0"/>
              </a:rPr>
              <a:t>k</a:t>
            </a:r>
            <a:r>
              <a:rPr lang="en-US" altLang="zh-TW" smtClean="0">
                <a:solidFill>
                  <a:schemeClr val="tx1"/>
                </a:solidFill>
                <a:latin typeface="Times New Roman" panose="02020603050405020304" pitchFamily="18" charset="0"/>
                <a:cs typeface="Times New Roman" panose="02020603050405020304" pitchFamily="18" charset="0"/>
              </a:rPr>
              <a:t>), each (u</a:t>
            </a:r>
            <a:r>
              <a:rPr lang="en-US" altLang="zh-TW" baseline="-25000" smtClean="0">
                <a:solidFill>
                  <a:schemeClr val="tx1"/>
                </a:solidFill>
                <a:latin typeface="Times New Roman" panose="02020603050405020304" pitchFamily="18" charset="0"/>
                <a:cs typeface="Times New Roman" panose="02020603050405020304" pitchFamily="18" charset="0"/>
              </a:rPr>
              <a:t>i</a:t>
            </a:r>
            <a:r>
              <a:rPr lang="en-US" altLang="zh-TW" smtClean="0">
                <a:solidFill>
                  <a:schemeClr val="tx1"/>
                </a:solidFill>
                <a:latin typeface="Times New Roman" panose="02020603050405020304" pitchFamily="18" charset="0"/>
                <a:cs typeface="Times New Roman" panose="02020603050405020304" pitchFamily="18" charset="0"/>
              </a:rPr>
              <a:t>, u</a:t>
            </a:r>
            <a:r>
              <a:rPr lang="en-US" altLang="zh-TW" baseline="-25000" smtClean="0">
                <a:solidFill>
                  <a:schemeClr val="tx1"/>
                </a:solidFill>
                <a:latin typeface="Times New Roman" panose="02020603050405020304" pitchFamily="18" charset="0"/>
                <a:cs typeface="Times New Roman" panose="02020603050405020304" pitchFamily="18" charset="0"/>
              </a:rPr>
              <a:t>i+1</a:t>
            </a:r>
            <a:r>
              <a:rPr lang="en-US" altLang="zh-TW" smtClean="0">
                <a:solidFill>
                  <a:schemeClr val="tx1"/>
                </a:solidFill>
                <a:latin typeface="Times New Roman" panose="02020603050405020304" pitchFamily="18" charset="0"/>
                <a:cs typeface="Times New Roman" panose="02020603050405020304" pitchFamily="18" charset="0"/>
              </a:rPr>
              <a:t>) is edge in G’</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The total power consumed for the transmission is</a:t>
            </a:r>
          </a:p>
          <a:p>
            <a:pPr lvl="1" algn="just" eaLnBrk="1" hangingPunct="1">
              <a:buFont typeface="Wingdings" panose="05000000000000000000" pitchFamily="2" charset="2"/>
              <a:buChar char="q"/>
            </a:pPr>
            <a:endParaRPr lang="en-US" altLang="zh-TW" sz="24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endParaRPr lang="en-US" altLang="zh-TW" sz="2400">
              <a:solidFill>
                <a:schemeClr val="tx1"/>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C : the power needed to receive the data</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The path r is the minimum energy path if C(r) ≦ C(r’) for all path’s  r’ between u and v in G.</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SMECN uses only the ME paths from G’ for data transmission, so that the overall energy consumed is minimized.</a:t>
            </a:r>
          </a:p>
        </p:txBody>
      </p:sp>
      <p:graphicFrame>
        <p:nvGraphicFramePr>
          <p:cNvPr id="73731" name="Object 4"/>
          <p:cNvGraphicFramePr>
            <a:graphicFrameLocks noChangeAspect="1"/>
          </p:cNvGraphicFramePr>
          <p:nvPr>
            <p:ph sz="half" idx="4294967295"/>
          </p:nvPr>
        </p:nvGraphicFramePr>
        <p:xfrm>
          <a:off x="4524375" y="3089276"/>
          <a:ext cx="2838450" cy="828675"/>
        </p:xfrm>
        <a:graphic>
          <a:graphicData uri="http://schemas.openxmlformats.org/presentationml/2006/ole">
            <mc:AlternateContent xmlns:mc="http://schemas.openxmlformats.org/markup-compatibility/2006">
              <mc:Choice xmlns:v="urn:schemas-microsoft-com:vml" Requires="v">
                <p:oleObj spid="_x0000_s28674" name="點陣圖影像" r:id="rId3" imgW="2838846" imgH="828791" progId="Paint.Picture">
                  <p:embed/>
                </p:oleObj>
              </mc:Choice>
              <mc:Fallback>
                <p:oleObj name="點陣圖影像" r:id="rId3" imgW="2838846" imgH="828791" progId="Paint.Picture">
                  <p:embed/>
                  <p:pic>
                    <p:nvPicPr>
                      <p:cNvPr id="7373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75" y="3089276"/>
                        <a:ext cx="283845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773F998A-DFF2-48C1-871E-BEA554EBCE2D}"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54</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5" name="Rectangle 2"/>
          <p:cNvSpPr txBox="1">
            <a:spLocks noChangeArrowheads="1"/>
          </p:cNvSpPr>
          <p:nvPr/>
        </p:nvSpPr>
        <p:spPr bwMode="auto">
          <a:xfrm>
            <a:off x="1524000" y="71438"/>
            <a:ext cx="9144000" cy="1143000"/>
          </a:xfrm>
          <a:prstGeom prst="rect">
            <a:avLst/>
          </a:prstGeom>
          <a:noFill/>
          <a:ln w="9525">
            <a:noFill/>
            <a:miter lim="800000"/>
            <a:headEnd/>
            <a:tailEnd/>
          </a:ln>
        </p:spPr>
        <p:txBody>
          <a:bodyPr anchor="ctr"/>
          <a:lstStyle/>
          <a:p>
            <a:pPr algn="ctr" fontAlgn="base">
              <a:spcBef>
                <a:spcPct val="0"/>
              </a:spcBef>
              <a:spcAft>
                <a:spcPct val="0"/>
              </a:spcAft>
              <a:defRPr/>
            </a:pPr>
            <a:r>
              <a:rPr lang="en-US" altLang="zh-TW" sz="4400" b="1">
                <a:solidFill>
                  <a:prstClr val="black"/>
                </a:solidFill>
                <a:latin typeface="Times New Roman" pitchFamily="18" charset="0"/>
                <a:ea typeface="+mj-ea"/>
                <a:cs typeface="Times New Roman" pitchFamily="18" charset="0"/>
              </a:rPr>
              <a:t>Small Minimum Energy Communication Network </a:t>
            </a:r>
            <a:endParaRPr lang="en-US" altLang="zh-TW" sz="4400" b="1" dirty="0">
              <a:solidFill>
                <a:prstClr val="black"/>
              </a:solidFill>
              <a:latin typeface="Times New Roman" pitchFamily="18" charset="0"/>
              <a:ea typeface="+mj-ea"/>
              <a:cs typeface="Times New Roman" pitchFamily="18" charset="0"/>
            </a:endParaRPr>
          </a:p>
        </p:txBody>
      </p:sp>
      <p:sp>
        <p:nvSpPr>
          <p:cNvPr id="73734"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73735"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50482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p:cNvSpPr>
          <p:nvPr>
            <p:ph type="title" idx="4294967295"/>
          </p:nvPr>
        </p:nvSpPr>
        <p:spPr>
          <a:xfrm>
            <a:off x="2081213" y="71439"/>
            <a:ext cx="8229600" cy="1252537"/>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Data Gathering</a:t>
            </a:r>
            <a:r>
              <a:rPr lang="en-US" altLang="zh-TW" sz="5400">
                <a:solidFill>
                  <a:schemeClr val="tx1"/>
                </a:solidFill>
                <a:latin typeface="Times New Roman" panose="02020603050405020304" pitchFamily="18" charset="0"/>
                <a:cs typeface="Times New Roman" panose="02020603050405020304" pitchFamily="18" charset="0"/>
              </a:rPr>
              <a:t> </a:t>
            </a:r>
          </a:p>
        </p:txBody>
      </p:sp>
      <p:sp>
        <p:nvSpPr>
          <p:cNvPr id="74755" name="Rectangle 3"/>
          <p:cNvSpPr>
            <a:spLocks noGrp="1"/>
          </p:cNvSpPr>
          <p:nvPr>
            <p:ph type="body" idx="4294967295"/>
          </p:nvPr>
        </p:nvSpPr>
        <p:spPr>
          <a:xfrm>
            <a:off x="1952625" y="1571626"/>
            <a:ext cx="8358188" cy="4429125"/>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objective of the data gathering problem is to transmit the sensed data from each sensor node to a BS.</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goal of algorithm which implement data gathering is </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maximize the lifetime of network</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Minimum energy should be consumed</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The transmission occur with minimum delay</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energy x delay metric is used to compare algorithm</a:t>
            </a:r>
          </a:p>
        </p:txBody>
      </p:sp>
      <p:sp>
        <p:nvSpPr>
          <p:cNvPr id="747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FEE4BC3D-79E9-45FE-812A-252662E1F4BF}"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55</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74757"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74758"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27771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p:cNvSpPr>
          <p:nvPr>
            <p:ph type="title" idx="4294967295"/>
          </p:nvPr>
        </p:nvSpPr>
        <p:spPr>
          <a:xfrm>
            <a:off x="2009775" y="71439"/>
            <a:ext cx="8229600" cy="1252537"/>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Direct Transmission</a:t>
            </a:r>
            <a:r>
              <a:rPr lang="en-US" altLang="zh-TW" sz="6000" b="1">
                <a:solidFill>
                  <a:schemeClr val="tx1"/>
                </a:solidFill>
                <a:latin typeface="Times New Roman" panose="02020603050405020304" pitchFamily="18" charset="0"/>
                <a:cs typeface="Times New Roman" panose="02020603050405020304" pitchFamily="18" charset="0"/>
              </a:rPr>
              <a:t> </a:t>
            </a:r>
          </a:p>
        </p:txBody>
      </p:sp>
      <p:sp>
        <p:nvSpPr>
          <p:cNvPr id="75779" name="Rectangle 3"/>
          <p:cNvSpPr>
            <a:spLocks noGrp="1"/>
          </p:cNvSpPr>
          <p:nvPr>
            <p:ph type="body" idx="4294967295"/>
          </p:nvPr>
        </p:nvSpPr>
        <p:spPr>
          <a:xfrm>
            <a:off x="2024064" y="1549401"/>
            <a:ext cx="8358187" cy="3451225"/>
          </a:xfrm>
        </p:spPr>
        <p:txBody>
          <a:bodyPr/>
          <a:lstStyle/>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All sensor nodes transmit their data directly to the BS.</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It cost expensive when the sensor nodes are very far from the BS.</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Nodes must take turns while transmitting to the BS to avoid collision, so the media access delay is also large. Hence, this scheme performs poorly with respect to the energy x delay metric.</a:t>
            </a:r>
          </a:p>
        </p:txBody>
      </p:sp>
      <p:sp>
        <p:nvSpPr>
          <p:cNvPr id="7578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2D647CB9-6C3B-4A3E-A554-1AD526EC4B67}"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56</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75781"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75782"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37049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p:cNvSpPr>
          <p:nvPr>
            <p:ph type="title" idx="4294967295"/>
          </p:nvPr>
        </p:nvSpPr>
        <p:spPr>
          <a:xfrm>
            <a:off x="2009775" y="71439"/>
            <a:ext cx="8229600" cy="1252537"/>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Power-Efficient Gathering for Sensor Information Systems </a:t>
            </a:r>
          </a:p>
        </p:txBody>
      </p:sp>
      <p:sp>
        <p:nvSpPr>
          <p:cNvPr id="76803" name="Rectangle 3"/>
          <p:cNvSpPr>
            <a:spLocks noGrp="1"/>
          </p:cNvSpPr>
          <p:nvPr>
            <p:ph type="body" idx="4294967295"/>
          </p:nvPr>
        </p:nvSpPr>
        <p:spPr>
          <a:xfrm>
            <a:off x="1881189" y="1714500"/>
            <a:ext cx="8429625" cy="4357688"/>
          </a:xfrm>
        </p:spPr>
        <p:txBody>
          <a:bodyPr/>
          <a:lstStyle/>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PEGASIS based on the assumption that all sensor nodes know the location of every other node.</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Any node has the required transmission range to reach the BS in one hop, when it is selected as a leader.</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The goal of PEGASIS are as following</a:t>
            </a:r>
          </a:p>
          <a:p>
            <a:pPr lvl="1"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Minimize the distance over which each node transmit</a:t>
            </a:r>
          </a:p>
          <a:p>
            <a:pPr lvl="1"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Minimize the broadcasting overhead</a:t>
            </a:r>
          </a:p>
          <a:p>
            <a:pPr lvl="1"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Minimize the number of messages that need to be sent to the BS</a:t>
            </a:r>
          </a:p>
          <a:p>
            <a:pPr lvl="1"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Distribute the energy consumption equally across all nodes</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To construct a chain of sensor nodes, starting from the node farthest from the BS. At each step, the nearest neighbor which has not been visited is added to the chain.</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It is reconstructed when nodes die out.</a:t>
            </a:r>
          </a:p>
        </p:txBody>
      </p:sp>
      <p:sp>
        <p:nvSpPr>
          <p:cNvPr id="7680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EFA4B78C-2589-4396-B44E-B6C10012B574}"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57</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76805" name="Line 2"/>
          <p:cNvSpPr>
            <a:spLocks noChangeShapeType="1"/>
          </p:cNvSpPr>
          <p:nvPr/>
        </p:nvSpPr>
        <p:spPr bwMode="auto">
          <a:xfrm>
            <a:off x="1676400" y="1500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76806"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6679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7826" name="Rectangle 3"/>
          <p:cNvSpPr>
            <a:spLocks noGrp="1"/>
          </p:cNvSpPr>
          <p:nvPr>
            <p:ph type="body" idx="4294967295"/>
          </p:nvPr>
        </p:nvSpPr>
        <p:spPr>
          <a:xfrm>
            <a:off x="6810376" y="1214438"/>
            <a:ext cx="3643313" cy="4786312"/>
          </a:xfrm>
        </p:spPr>
        <p:txBody>
          <a:bodyPr/>
          <a:lstStyle/>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At every node, data fusion or aggregation is carried out.</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A node which is designated as the leader finally transmits one message to the BS.</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Leadership is transferred in sequential order.</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The delay involved in messages reaching the BS is O(N)</a:t>
            </a:r>
          </a:p>
        </p:txBody>
      </p:sp>
      <p:sp>
        <p:nvSpPr>
          <p:cNvPr id="7782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445BB8F-0A53-4EA4-90F7-2F5F530F5E4A}"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58</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bwMode="auto">
          <a:xfrm>
            <a:off x="2009775" y="71439"/>
            <a:ext cx="8229600" cy="1252537"/>
          </a:xfrm>
          <a:prstGeom prst="rect">
            <a:avLst/>
          </a:prstGeom>
          <a:noFill/>
          <a:ln w="9525">
            <a:noFill/>
            <a:miter lim="800000"/>
            <a:headEnd/>
            <a:tailEnd/>
          </a:ln>
        </p:spPr>
        <p:txBody>
          <a:bodyPr anchor="ctr"/>
          <a:lstStyle/>
          <a:p>
            <a:pPr algn="ctr" fontAlgn="base">
              <a:spcBef>
                <a:spcPct val="0"/>
              </a:spcBef>
              <a:spcAft>
                <a:spcPct val="0"/>
              </a:spcAft>
              <a:defRPr/>
            </a:pPr>
            <a:r>
              <a:rPr lang="en-US" altLang="zh-TW" sz="4400" b="1" dirty="0">
                <a:solidFill>
                  <a:prstClr val="black"/>
                </a:solidFill>
                <a:latin typeface="Times New Roman" pitchFamily="18" charset="0"/>
                <a:ea typeface="+mj-ea"/>
                <a:cs typeface="Times New Roman" pitchFamily="18" charset="0"/>
              </a:rPr>
              <a:t>PEGASIS </a:t>
            </a:r>
          </a:p>
        </p:txBody>
      </p:sp>
      <p:graphicFrame>
        <p:nvGraphicFramePr>
          <p:cNvPr id="77829" name="Object 3"/>
          <p:cNvGraphicFramePr>
            <a:graphicFrameLocks noChangeAspect="1"/>
          </p:cNvGraphicFramePr>
          <p:nvPr/>
        </p:nvGraphicFramePr>
        <p:xfrm>
          <a:off x="1639889" y="1500188"/>
          <a:ext cx="4884737" cy="4525962"/>
        </p:xfrm>
        <a:graphic>
          <a:graphicData uri="http://schemas.openxmlformats.org/presentationml/2006/ole">
            <mc:AlternateContent xmlns:mc="http://schemas.openxmlformats.org/markup-compatibility/2006">
              <mc:Choice xmlns:v="urn:schemas-microsoft-com:vml" Requires="v">
                <p:oleObj spid="_x0000_s29698" name="點陣圖影像" r:id="rId3" imgW="5315692" imgH="4923810" progId="Paint.Picture">
                  <p:embed/>
                </p:oleObj>
              </mc:Choice>
              <mc:Fallback>
                <p:oleObj name="點陣圖影像" r:id="rId3" imgW="5315692" imgH="4923810" progId="Paint.Picture">
                  <p:embed/>
                  <p:pic>
                    <p:nvPicPr>
                      <p:cNvPr id="7782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889" y="1500188"/>
                        <a:ext cx="4884737"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0"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77831"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7904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p:cNvSpPr>
          <p:nvPr>
            <p:ph type="title" idx="4294967295"/>
          </p:nvPr>
        </p:nvSpPr>
        <p:spPr>
          <a:xfrm>
            <a:off x="2152650" y="71438"/>
            <a:ext cx="8229600" cy="1143000"/>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Binary Scheme</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78851" name="Rectangle 3"/>
          <p:cNvSpPr>
            <a:spLocks noGrp="1"/>
          </p:cNvSpPr>
          <p:nvPr>
            <p:ph type="body" sz="half" idx="4294967295"/>
          </p:nvPr>
        </p:nvSpPr>
        <p:spPr>
          <a:xfrm>
            <a:off x="1952626" y="1357314"/>
            <a:ext cx="8501063" cy="2143125"/>
          </a:xfrm>
        </p:spPr>
        <p:txBody>
          <a:bodyPr/>
          <a:lstStyle/>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This is a chain-based scheme like PEGASIS, which classifies nodes into different levels.</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This scheme is possible when nodes communicate using CDMA, so that transmissions of each level can take place simultaneously.</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The delay is O(logN)</a:t>
            </a:r>
          </a:p>
          <a:p>
            <a:pPr algn="just" eaLnBrk="1" hangingPunct="1">
              <a:buFont typeface="Wingdings" panose="05000000000000000000" pitchFamily="2" charset="2"/>
              <a:buChar char="q"/>
            </a:pPr>
            <a:endParaRPr lang="en-US" altLang="zh-TW" smtClean="0">
              <a:solidFill>
                <a:schemeClr val="tx1"/>
              </a:solidFill>
              <a:latin typeface="Times New Roman" panose="02020603050405020304" pitchFamily="18" charset="0"/>
              <a:cs typeface="Times New Roman" panose="02020603050405020304" pitchFamily="18" charset="0"/>
            </a:endParaRPr>
          </a:p>
        </p:txBody>
      </p:sp>
      <p:graphicFrame>
        <p:nvGraphicFramePr>
          <p:cNvPr id="78852" name="Object 4"/>
          <p:cNvGraphicFramePr>
            <a:graphicFrameLocks noChangeAspect="1"/>
          </p:cNvGraphicFramePr>
          <p:nvPr>
            <p:ph sz="half" idx="4294967295"/>
          </p:nvPr>
        </p:nvGraphicFramePr>
        <p:xfrm>
          <a:off x="4810125" y="3357564"/>
          <a:ext cx="5545138" cy="2376487"/>
        </p:xfrm>
        <a:graphic>
          <a:graphicData uri="http://schemas.openxmlformats.org/presentationml/2006/ole">
            <mc:AlternateContent xmlns:mc="http://schemas.openxmlformats.org/markup-compatibility/2006">
              <mc:Choice xmlns:v="urn:schemas-microsoft-com:vml" Requires="v">
                <p:oleObj spid="_x0000_s30722" name="點陣圖影像" r:id="rId3" imgW="6744641" imgH="2505425" progId="Paint.Picture">
                  <p:embed/>
                </p:oleObj>
              </mc:Choice>
              <mc:Fallback>
                <p:oleObj name="點陣圖影像" r:id="rId3" imgW="6744641" imgH="2505425" progId="Paint.Picture">
                  <p:embed/>
                  <p:pic>
                    <p:nvPicPr>
                      <p:cNvPr id="7885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5" y="3357564"/>
                        <a:ext cx="5545138"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80533025-1545-473F-8856-AFD13C9F7F86}"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59</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78854"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78855"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0396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1774825" y="71439"/>
            <a:ext cx="8642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fontAlgn="base">
              <a:spcBef>
                <a:spcPct val="0"/>
              </a:spcBef>
              <a:spcAft>
                <a:spcPct val="0"/>
              </a:spcAft>
              <a:buClrTx/>
              <a:buSzTx/>
              <a:buNone/>
            </a:pPr>
            <a:r>
              <a:rPr lang="en-CA" altLang="en-US" sz="4400" b="1">
                <a:solidFill>
                  <a:prstClr val="black"/>
                </a:solidFill>
                <a:latin typeface="Times New Roman" panose="02020603050405020304" pitchFamily="18" charset="0"/>
                <a:cs typeface="Times New Roman" panose="02020603050405020304" pitchFamily="18" charset="0"/>
              </a:rPr>
              <a:t>Introduction </a:t>
            </a:r>
          </a:p>
        </p:txBody>
      </p:sp>
      <p:sp>
        <p:nvSpPr>
          <p:cNvPr id="3" name="TextBox 3"/>
          <p:cNvSpPr txBox="1"/>
          <p:nvPr/>
        </p:nvSpPr>
        <p:spPr>
          <a:xfrm>
            <a:off x="1881188" y="1000126"/>
            <a:ext cx="8501062" cy="5078413"/>
          </a:xfrm>
          <a:prstGeom prst="rect">
            <a:avLst/>
          </a:prstGeom>
          <a:noFill/>
        </p:spPr>
        <p:txBody>
          <a:bodyPr>
            <a:spAutoFit/>
          </a:bodyPr>
          <a:lstStyle/>
          <a:p>
            <a:pPr algn="just">
              <a:buFont typeface="Wingdings" pitchFamily="2" charset="2"/>
              <a:buChar char="q"/>
              <a:defRPr/>
            </a:pPr>
            <a:r>
              <a:rPr lang="en-US" sz="3600" b="1" dirty="0">
                <a:solidFill>
                  <a:prstClr val="black"/>
                </a:solidFill>
                <a:latin typeface="Times New Roman" pitchFamily="18" charset="0"/>
                <a:cs typeface="Times New Roman" pitchFamily="18" charset="0"/>
              </a:rPr>
              <a:t>Communication pattern</a:t>
            </a:r>
          </a:p>
          <a:p>
            <a:pPr marL="342900" indent="-342900" algn="just">
              <a:lnSpc>
                <a:spcPct val="200000"/>
              </a:lnSpc>
              <a:buFont typeface="Wingdings" pitchFamily="2" charset="2"/>
              <a:buChar char="q"/>
              <a:defRPr/>
            </a:pPr>
            <a:r>
              <a:rPr lang="en-US" sz="2400" dirty="0">
                <a:solidFill>
                  <a:prstClr val="black"/>
                </a:solidFill>
                <a:latin typeface="Times New Roman" pitchFamily="18" charset="0"/>
                <a:cs typeface="Times New Roman" pitchFamily="18" charset="0"/>
              </a:rPr>
              <a:t>Broadcast : Base station transmits message to all its immediate neighbors.</a:t>
            </a:r>
          </a:p>
          <a:p>
            <a:pPr marL="342900" indent="-342900" algn="just">
              <a:lnSpc>
                <a:spcPct val="200000"/>
              </a:lnSpc>
              <a:buFont typeface="Wingdings" pitchFamily="2" charset="2"/>
              <a:buChar char="q"/>
              <a:defRPr/>
            </a:pPr>
            <a:r>
              <a:rPr lang="en-US" sz="2400" dirty="0">
                <a:solidFill>
                  <a:prstClr val="black"/>
                </a:solidFill>
                <a:latin typeface="Times New Roman" pitchFamily="18" charset="0"/>
                <a:cs typeface="Times New Roman" pitchFamily="18" charset="0"/>
              </a:rPr>
              <a:t>Converge cast : a group of sensors communicates to a specific sensor</a:t>
            </a:r>
          </a:p>
          <a:p>
            <a:pPr marL="342900" indent="-342900" algn="just">
              <a:lnSpc>
                <a:spcPct val="200000"/>
              </a:lnSpc>
              <a:buFont typeface="Wingdings" pitchFamily="2" charset="2"/>
              <a:buChar char="q"/>
              <a:defRPr/>
            </a:pPr>
            <a:r>
              <a:rPr lang="en-US" sz="2400" dirty="0">
                <a:solidFill>
                  <a:prstClr val="black"/>
                </a:solidFill>
                <a:latin typeface="Times New Roman" pitchFamily="18" charset="0"/>
                <a:cs typeface="Times New Roman" pitchFamily="18" charset="0"/>
              </a:rPr>
              <a:t>Local gossip: a sensor node sends a message to its neighboring nodes within a range.</a:t>
            </a:r>
          </a:p>
        </p:txBody>
      </p:sp>
      <p:sp>
        <p:nvSpPr>
          <p:cNvPr id="22532"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fld id="{A5B25FA7-E2DE-4456-B323-AB05B11E5570}" type="slidenum">
              <a:rPr lang="en-US" altLang="en-US" sz="1800">
                <a:solidFill>
                  <a:prstClr val="black"/>
                </a:solidFill>
                <a:latin typeface="Arial" panose="020B0604020202020204" pitchFamily="34" charset="0"/>
                <a:cs typeface="Arial" panose="020B0604020202020204" pitchFamily="34" charset="0"/>
              </a:rPr>
              <a:pPr fontAlgn="base">
                <a:spcBef>
                  <a:spcPct val="0"/>
                </a:spcBef>
                <a:spcAft>
                  <a:spcPct val="0"/>
                </a:spcAft>
                <a:buClrTx/>
                <a:buSzTx/>
                <a:buNone/>
              </a:pPr>
              <a:t>6</a:t>
            </a:fld>
            <a:endParaRPr lang="en-US" altLang="en-US" sz="1800">
              <a:solidFill>
                <a:prstClr val="black"/>
              </a:solidFill>
              <a:latin typeface="Arial" panose="020B0604020202020204" pitchFamily="34" charset="0"/>
              <a:cs typeface="Arial" panose="020B0604020202020204" pitchFamily="34" charset="0"/>
            </a:endParaRPr>
          </a:p>
        </p:txBody>
      </p:sp>
      <p:sp>
        <p:nvSpPr>
          <p:cNvPr id="22533" name="Line 2"/>
          <p:cNvSpPr>
            <a:spLocks noChangeShapeType="1"/>
          </p:cNvSpPr>
          <p:nvPr/>
        </p:nvSpPr>
        <p:spPr bwMode="auto">
          <a:xfrm>
            <a:off x="1676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2534"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69597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p:cNvSpPr>
          <p:nvPr>
            <p:ph type="title" idx="4294967295"/>
          </p:nvPr>
        </p:nvSpPr>
        <p:spPr>
          <a:xfrm>
            <a:off x="1524000" y="1"/>
            <a:ext cx="9144000" cy="804863"/>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Chain-Based Three-Level Scheme</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79875" name="Rectangle 3"/>
          <p:cNvSpPr>
            <a:spLocks noGrp="1"/>
          </p:cNvSpPr>
          <p:nvPr>
            <p:ph type="body" idx="4294967295"/>
          </p:nvPr>
        </p:nvSpPr>
        <p:spPr>
          <a:xfrm>
            <a:off x="1952625" y="1000126"/>
            <a:ext cx="8358188" cy="3451225"/>
          </a:xfrm>
        </p:spPr>
        <p:txBody>
          <a:bodyPr/>
          <a:lstStyle/>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For non-CDMA sensor nodes</a:t>
            </a:r>
          </a:p>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The chain is divided into a number of groups to space out simultaneous transmissions in order to minimize interference.</a:t>
            </a:r>
          </a:p>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Within a group, nodes transmit data to the group leader, and the leader fusion the data, and become the member to the next level.</a:t>
            </a:r>
          </a:p>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In the second level, all nodes are divided into two groups.</a:t>
            </a:r>
          </a:p>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In the third level, consists of a message exchange between one node from each group of the second level.</a:t>
            </a:r>
          </a:p>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Finally, the leader transmit a single message to the BS.</a:t>
            </a:r>
          </a:p>
        </p:txBody>
      </p:sp>
      <p:sp>
        <p:nvSpPr>
          <p:cNvPr id="7987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8D974669-63FC-4B60-821B-E30B17928955}"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60</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79877" name="Line 2"/>
          <p:cNvSpPr>
            <a:spLocks noChangeShapeType="1"/>
          </p:cNvSpPr>
          <p:nvPr/>
        </p:nvSpPr>
        <p:spPr bwMode="auto">
          <a:xfrm>
            <a:off x="1676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79878"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0354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80898" name="Object 3"/>
          <p:cNvGraphicFramePr>
            <a:graphicFrameLocks noChangeAspect="1"/>
          </p:cNvGraphicFramePr>
          <p:nvPr>
            <p:ph idx="4294967295"/>
          </p:nvPr>
        </p:nvGraphicFramePr>
        <p:xfrm>
          <a:off x="2452689" y="1785938"/>
          <a:ext cx="7818437" cy="3460750"/>
        </p:xfrm>
        <a:graphic>
          <a:graphicData uri="http://schemas.openxmlformats.org/presentationml/2006/ole">
            <mc:AlternateContent xmlns:mc="http://schemas.openxmlformats.org/markup-compatibility/2006">
              <mc:Choice xmlns:v="urn:schemas-microsoft-com:vml" Requires="v">
                <p:oleObj spid="_x0000_s31746" name="點陣圖影像" r:id="rId3" imgW="7819048" imgH="3029373" progId="Paint.Picture">
                  <p:embed/>
                </p:oleObj>
              </mc:Choice>
              <mc:Fallback>
                <p:oleObj name="點陣圖影像" r:id="rId3" imgW="7819048" imgH="3029373" progId="Paint.Picture">
                  <p:embed/>
                  <p:pic>
                    <p:nvPicPr>
                      <p:cNvPr id="8089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689" y="1785938"/>
                        <a:ext cx="7818437" cy="346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89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E91654D7-59D0-46B4-B4A4-24945F918387}"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61</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6" name="Rectangle 2"/>
          <p:cNvSpPr txBox="1">
            <a:spLocks noChangeArrowheads="1"/>
          </p:cNvSpPr>
          <p:nvPr/>
        </p:nvSpPr>
        <p:spPr bwMode="auto">
          <a:xfrm>
            <a:off x="1524000" y="1"/>
            <a:ext cx="9144000" cy="804863"/>
          </a:xfrm>
          <a:prstGeom prst="rect">
            <a:avLst/>
          </a:prstGeom>
          <a:noFill/>
          <a:ln w="9525">
            <a:noFill/>
            <a:miter lim="800000"/>
            <a:headEnd/>
            <a:tailEnd/>
          </a:ln>
        </p:spPr>
        <p:txBody>
          <a:bodyPr anchor="ctr"/>
          <a:lstStyle/>
          <a:p>
            <a:pPr algn="ctr" fontAlgn="base">
              <a:spcBef>
                <a:spcPct val="0"/>
              </a:spcBef>
              <a:spcAft>
                <a:spcPct val="0"/>
              </a:spcAft>
              <a:defRPr/>
            </a:pPr>
            <a:r>
              <a:rPr lang="en-US" altLang="zh-TW" sz="4400" b="1">
                <a:solidFill>
                  <a:prstClr val="black"/>
                </a:solidFill>
                <a:latin typeface="Times New Roman" pitchFamily="18" charset="0"/>
                <a:ea typeface="+mj-ea"/>
                <a:cs typeface="Times New Roman" pitchFamily="18" charset="0"/>
              </a:rPr>
              <a:t>Chain-Based Three-Level Scheme</a:t>
            </a:r>
            <a:r>
              <a:rPr lang="en-US" altLang="zh-TW" sz="5400" b="1">
                <a:solidFill>
                  <a:prstClr val="black"/>
                </a:solidFill>
                <a:latin typeface="Times New Roman" pitchFamily="18" charset="0"/>
                <a:ea typeface="+mj-ea"/>
                <a:cs typeface="Times New Roman" pitchFamily="18" charset="0"/>
              </a:rPr>
              <a:t> </a:t>
            </a:r>
            <a:endParaRPr lang="en-US" altLang="zh-TW" sz="5400" b="1" dirty="0">
              <a:solidFill>
                <a:prstClr val="black"/>
              </a:solidFill>
              <a:latin typeface="Times New Roman" pitchFamily="18" charset="0"/>
              <a:ea typeface="+mj-ea"/>
              <a:cs typeface="Times New Roman" pitchFamily="18" charset="0"/>
            </a:endParaRPr>
          </a:p>
        </p:txBody>
      </p:sp>
      <p:sp>
        <p:nvSpPr>
          <p:cNvPr id="80901"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0902"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90454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p:cNvSpPr>
          <p:nvPr>
            <p:ph type="title" idx="4294967295"/>
          </p:nvPr>
        </p:nvSpPr>
        <p:spPr>
          <a:xfrm>
            <a:off x="1524000" y="71438"/>
            <a:ext cx="9144000" cy="857250"/>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MAC Protocols for Sensor Networks</a:t>
            </a:r>
          </a:p>
        </p:txBody>
      </p:sp>
      <p:sp>
        <p:nvSpPr>
          <p:cNvPr id="81923" name="Rectangle 3"/>
          <p:cNvSpPr>
            <a:spLocks noGrp="1"/>
          </p:cNvSpPr>
          <p:nvPr>
            <p:ph type="body" idx="4294967295"/>
          </p:nvPr>
        </p:nvSpPr>
        <p:spPr>
          <a:xfrm>
            <a:off x="1809751" y="1500189"/>
            <a:ext cx="8429625" cy="4357687"/>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challenges posed by sensor network MAC protocol</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No single controlling authority, so global synchronization is difficult</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Power efficiency issue</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Frequent topology changes due to mobility and failure</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There are three kinds of MAC protocols used in sensor network:</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Fixed-allocation</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Demand-based</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Contention-based</a:t>
            </a:r>
          </a:p>
        </p:txBody>
      </p:sp>
      <p:sp>
        <p:nvSpPr>
          <p:cNvPr id="8192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6A868217-7159-4CE4-8594-20639AF30DBB}"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62</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81925"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1926"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52308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2946" name="Rectangle 3"/>
          <p:cNvSpPr>
            <a:spLocks noGrp="1"/>
          </p:cNvSpPr>
          <p:nvPr>
            <p:ph type="body" idx="4294967295"/>
          </p:nvPr>
        </p:nvSpPr>
        <p:spPr>
          <a:xfrm>
            <a:off x="1952625" y="1643064"/>
            <a:ext cx="8286750" cy="4143375"/>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Fixed-allocation MAC protocol</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Share the common medium through a predetermined assignment.</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It is suitable for sensor network that continuously monitor and generate deterministic data traffic</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Provide a bounded delay for each node</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However, in the case of bursty traffic, where the channel requirements of each node may vary over time, it may lead to inefficient usage of the channel.</a:t>
            </a:r>
          </a:p>
        </p:txBody>
      </p:sp>
      <p:sp>
        <p:nvSpPr>
          <p:cNvPr id="8294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294B5775-9FC4-49A3-8113-4266236ACE9D}"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63</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bwMode="auto">
          <a:xfrm>
            <a:off x="1524000" y="71438"/>
            <a:ext cx="9144000" cy="857250"/>
          </a:xfrm>
          <a:prstGeom prst="rect">
            <a:avLst/>
          </a:prstGeom>
          <a:noFill/>
          <a:ln w="9525">
            <a:noFill/>
            <a:miter lim="800000"/>
            <a:headEnd/>
            <a:tailEnd/>
          </a:ln>
        </p:spPr>
        <p:txBody>
          <a:bodyPr anchor="ctr"/>
          <a:lstStyle/>
          <a:p>
            <a:pPr algn="ctr" fontAlgn="base">
              <a:spcBef>
                <a:spcPct val="0"/>
              </a:spcBef>
              <a:spcAft>
                <a:spcPct val="0"/>
              </a:spcAft>
              <a:defRPr/>
            </a:pPr>
            <a:r>
              <a:rPr lang="en-US" altLang="zh-TW" sz="4400" b="1">
                <a:solidFill>
                  <a:prstClr val="black"/>
                </a:solidFill>
                <a:latin typeface="Times New Roman" pitchFamily="18" charset="0"/>
                <a:ea typeface="+mj-ea"/>
                <a:cs typeface="Times New Roman" pitchFamily="18" charset="0"/>
              </a:rPr>
              <a:t>MAC Protocols for Sensor Networks</a:t>
            </a:r>
            <a:endParaRPr lang="en-US" altLang="zh-TW" sz="4400" b="1" dirty="0">
              <a:solidFill>
                <a:prstClr val="black"/>
              </a:solidFill>
              <a:latin typeface="Times New Roman" pitchFamily="18" charset="0"/>
              <a:ea typeface="+mj-ea"/>
              <a:cs typeface="Times New Roman" pitchFamily="18" charset="0"/>
            </a:endParaRPr>
          </a:p>
        </p:txBody>
      </p:sp>
      <p:sp>
        <p:nvSpPr>
          <p:cNvPr id="82949"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2950"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65939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3970" name="Rectangle 3"/>
          <p:cNvSpPr>
            <a:spLocks noGrp="1"/>
          </p:cNvSpPr>
          <p:nvPr>
            <p:ph type="body" idx="4294967295"/>
          </p:nvPr>
        </p:nvSpPr>
        <p:spPr>
          <a:xfrm>
            <a:off x="1952625" y="1428750"/>
            <a:ext cx="8286750" cy="4357688"/>
          </a:xfrm>
        </p:spPr>
        <p:txBody>
          <a:bodyPr/>
          <a:lstStyle/>
          <a:p>
            <a:pPr marL="457200" indent="-457200" algn="just" eaLnBrk="1" hangingPunct="1">
              <a:lnSpc>
                <a:spcPct val="90000"/>
              </a:lnSpc>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Demand-based MAC protocol</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Used in such cases, where the channel is allocated according to the demand of the node</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Variable rate traffic can be efficiently transmitted</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Require the additional overhead of a reservation process</a:t>
            </a:r>
          </a:p>
          <a:p>
            <a:pPr marL="457200" indent="-457200" algn="just" eaLnBrk="1" hangingPunct="1">
              <a:lnSpc>
                <a:spcPct val="90000"/>
              </a:lnSpc>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Contention-based MAC protocol</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Random-access-based contention for the channel when packets need to be transmitted</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Suitable for bursty traffic</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Collisions and no delay guarantees, are not suitable for delay-sensitive or real-time traffic</a:t>
            </a:r>
          </a:p>
        </p:txBody>
      </p:sp>
      <p:sp>
        <p:nvSpPr>
          <p:cNvPr id="839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29AAE8DC-52B4-40EE-A68D-41F9BEAC252D}"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64</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bwMode="auto">
          <a:xfrm>
            <a:off x="1524000" y="71438"/>
            <a:ext cx="9144000" cy="857250"/>
          </a:xfrm>
          <a:prstGeom prst="rect">
            <a:avLst/>
          </a:prstGeom>
          <a:noFill/>
          <a:ln w="9525">
            <a:noFill/>
            <a:miter lim="800000"/>
            <a:headEnd/>
            <a:tailEnd/>
          </a:ln>
        </p:spPr>
        <p:txBody>
          <a:bodyPr anchor="ctr"/>
          <a:lstStyle/>
          <a:p>
            <a:pPr algn="ctr" fontAlgn="base">
              <a:spcBef>
                <a:spcPct val="0"/>
              </a:spcBef>
              <a:spcAft>
                <a:spcPct val="0"/>
              </a:spcAft>
              <a:defRPr/>
            </a:pPr>
            <a:r>
              <a:rPr lang="en-US" altLang="zh-TW" sz="4400" b="1">
                <a:solidFill>
                  <a:prstClr val="black"/>
                </a:solidFill>
                <a:latin typeface="Times New Roman" pitchFamily="18" charset="0"/>
                <a:ea typeface="+mj-ea"/>
                <a:cs typeface="Times New Roman" pitchFamily="18" charset="0"/>
              </a:rPr>
              <a:t>MAC Protocols for Sensor Networks</a:t>
            </a:r>
            <a:endParaRPr lang="en-US" altLang="zh-TW" sz="4400" b="1" dirty="0">
              <a:solidFill>
                <a:prstClr val="black"/>
              </a:solidFill>
              <a:latin typeface="Times New Roman" pitchFamily="18" charset="0"/>
              <a:ea typeface="+mj-ea"/>
              <a:cs typeface="Times New Roman" pitchFamily="18" charset="0"/>
            </a:endParaRPr>
          </a:p>
        </p:txBody>
      </p:sp>
      <p:sp>
        <p:nvSpPr>
          <p:cNvPr id="83973"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3974"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65508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p:cNvSpPr>
          <p:nvPr>
            <p:ph type="title" idx="4294967295"/>
          </p:nvPr>
        </p:nvSpPr>
        <p:spPr>
          <a:xfrm>
            <a:off x="1524000" y="71439"/>
            <a:ext cx="9144000" cy="1252537"/>
          </a:xfrm>
        </p:spPr>
        <p:txBody>
          <a:bodyPr/>
          <a:lstStyle/>
          <a:p>
            <a:pPr eaLnBrk="1" hangingPunct="1"/>
            <a:r>
              <a:rPr lang="en-US" altLang="zh-TW" sz="4000" b="1">
                <a:solidFill>
                  <a:schemeClr val="tx1"/>
                </a:solidFill>
                <a:latin typeface="Times New Roman" panose="02020603050405020304" pitchFamily="18" charset="0"/>
                <a:cs typeface="Times New Roman" panose="02020603050405020304" pitchFamily="18" charset="0"/>
              </a:rPr>
              <a:t>Self-Organizing MAC for Sensor Networks and Eavesdrop and Register </a:t>
            </a:r>
          </a:p>
        </p:txBody>
      </p:sp>
      <p:sp>
        <p:nvSpPr>
          <p:cNvPr id="84995" name="Rectangle 3"/>
          <p:cNvSpPr>
            <a:spLocks noGrp="1"/>
          </p:cNvSpPr>
          <p:nvPr>
            <p:ph type="body" idx="4294967295"/>
          </p:nvPr>
        </p:nvSpPr>
        <p:spPr>
          <a:xfrm>
            <a:off x="1881188" y="1500188"/>
            <a:ext cx="8572500" cy="4525962"/>
          </a:xfrm>
        </p:spPr>
        <p:txBody>
          <a:bodyPr/>
          <a:lstStyle/>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Self-Organizing MAC for sensor (SMACS) networks and eavesdrop and register (EAR) are two protocols which handle network initialization and mobility support, respectively.</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In SMACS</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neighbor discovery and channel assignment take place simultaneously in a completely distributed manner.</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A communication link between two nodes consists of a pair of time slots, at fixed frequency.</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This scheme requires synchronization only between communicating neighbors, in order to define the slots to be used for their communication.</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Power is conserved by turning off the transceiver during idle slots.</a:t>
            </a:r>
          </a:p>
          <a:p>
            <a:pPr algn="just" eaLnBrk="1" hangingPunct="1">
              <a:buFont typeface="Wingdings" panose="05000000000000000000" pitchFamily="2" charset="2"/>
              <a:buChar char="q"/>
            </a:pPr>
            <a:endParaRPr lang="en-US" altLang="zh-TW" sz="2300">
              <a:solidFill>
                <a:schemeClr val="tx1"/>
              </a:solidFill>
              <a:latin typeface="Times New Roman" panose="02020603050405020304" pitchFamily="18" charset="0"/>
              <a:cs typeface="Times New Roman" panose="02020603050405020304" pitchFamily="18" charset="0"/>
            </a:endParaRPr>
          </a:p>
        </p:txBody>
      </p:sp>
      <p:sp>
        <p:nvSpPr>
          <p:cNvPr id="8499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4B7AC7D9-9F2B-4A47-A89B-F15F320908DE}"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65</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84997" name="Line 2"/>
          <p:cNvSpPr>
            <a:spLocks noChangeShapeType="1"/>
          </p:cNvSpPr>
          <p:nvPr/>
        </p:nvSpPr>
        <p:spPr bwMode="auto">
          <a:xfrm>
            <a:off x="1676400" y="14287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4998" name="Line 2"/>
          <p:cNvSpPr>
            <a:spLocks noChangeShapeType="1"/>
          </p:cNvSpPr>
          <p:nvPr/>
        </p:nvSpPr>
        <p:spPr bwMode="auto">
          <a:xfrm>
            <a:off x="1676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06687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6018" name="Rectangle 3"/>
          <p:cNvSpPr>
            <a:spLocks noGrp="1"/>
          </p:cNvSpPr>
          <p:nvPr>
            <p:ph type="body" idx="4294967295"/>
          </p:nvPr>
        </p:nvSpPr>
        <p:spPr>
          <a:xfrm>
            <a:off x="1881189" y="1643064"/>
            <a:ext cx="8358187" cy="3451225"/>
          </a:xfrm>
        </p:spPr>
        <p:txBody>
          <a:bodyPr/>
          <a:lstStyle/>
          <a:p>
            <a:pPr algn="just" eaLnBrk="1" hangingPunct="1">
              <a:buFont typeface="Wingdings" panose="05000000000000000000" pitchFamily="2" charset="2"/>
              <a:buChar char="q"/>
            </a:pPr>
            <a:r>
              <a:rPr lang="en-US" altLang="zh-TW" sz="3600">
                <a:solidFill>
                  <a:schemeClr val="tx1"/>
                </a:solidFill>
                <a:latin typeface="Times New Roman" panose="02020603050405020304" pitchFamily="18" charset="0"/>
                <a:cs typeface="Times New Roman" panose="02020603050405020304" pitchFamily="18" charset="0"/>
              </a:rPr>
              <a:t>In EAR protocol</a:t>
            </a:r>
          </a:p>
          <a:p>
            <a:pPr lvl="1"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Enable seamless connection of nodes under mobile and stationary conditions.</a:t>
            </a:r>
          </a:p>
          <a:p>
            <a:pPr lvl="1"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This protocol make use of certain mobile nodes, besides the existing stationary sensor nodes, to offer service to maintain connections.</a:t>
            </a:r>
          </a:p>
          <a:p>
            <a:pPr lvl="1"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Mobile nodes eavesdrop on the control signals and maintain neighbor information.</a:t>
            </a:r>
          </a:p>
          <a:p>
            <a:pPr lvl="1" algn="just" eaLnBrk="1" hangingPunct="1">
              <a:buFont typeface="Wingdings" panose="05000000000000000000" pitchFamily="2" charset="2"/>
              <a:buChar char="q"/>
            </a:pPr>
            <a:endParaRPr lang="en-US" altLang="zh-TW" sz="3200">
              <a:solidFill>
                <a:schemeClr val="tx1"/>
              </a:solidFill>
              <a:latin typeface="Times New Roman" panose="02020603050405020304" pitchFamily="18" charset="0"/>
              <a:cs typeface="Times New Roman" panose="02020603050405020304" pitchFamily="18" charset="0"/>
            </a:endParaRPr>
          </a:p>
        </p:txBody>
      </p:sp>
      <p:sp>
        <p:nvSpPr>
          <p:cNvPr id="8601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C8CD30A8-6DA8-4A1D-84CF-3380D301F595}"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66</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bwMode="auto">
          <a:xfrm>
            <a:off x="1524000" y="71439"/>
            <a:ext cx="9144000" cy="1252537"/>
          </a:xfrm>
          <a:prstGeom prst="rect">
            <a:avLst/>
          </a:prstGeom>
          <a:noFill/>
          <a:ln w="9525">
            <a:noFill/>
            <a:miter lim="800000"/>
            <a:headEnd/>
            <a:tailEnd/>
          </a:ln>
        </p:spPr>
        <p:txBody>
          <a:bodyPr anchor="ctr"/>
          <a:lstStyle/>
          <a:p>
            <a:pPr algn="ctr" fontAlgn="base">
              <a:spcBef>
                <a:spcPct val="0"/>
              </a:spcBef>
              <a:spcAft>
                <a:spcPct val="0"/>
              </a:spcAft>
              <a:defRPr/>
            </a:pPr>
            <a:r>
              <a:rPr lang="en-US" altLang="zh-TW" sz="4000" b="1">
                <a:solidFill>
                  <a:prstClr val="black"/>
                </a:solidFill>
                <a:latin typeface="Times New Roman" pitchFamily="18" charset="0"/>
                <a:ea typeface="+mj-ea"/>
                <a:cs typeface="Times New Roman" pitchFamily="18" charset="0"/>
              </a:rPr>
              <a:t>Self-Organizing MAC for Sensor Networks and Eavesdrop and Register </a:t>
            </a:r>
            <a:endParaRPr lang="en-US" altLang="zh-TW" sz="4000" b="1" dirty="0">
              <a:solidFill>
                <a:prstClr val="black"/>
              </a:solidFill>
              <a:latin typeface="Times New Roman" pitchFamily="18" charset="0"/>
              <a:ea typeface="+mj-ea"/>
              <a:cs typeface="Times New Roman" pitchFamily="18" charset="0"/>
            </a:endParaRPr>
          </a:p>
        </p:txBody>
      </p:sp>
      <p:sp>
        <p:nvSpPr>
          <p:cNvPr id="86021" name="Line 2"/>
          <p:cNvSpPr>
            <a:spLocks noChangeShapeType="1"/>
          </p:cNvSpPr>
          <p:nvPr/>
        </p:nvSpPr>
        <p:spPr bwMode="auto">
          <a:xfrm>
            <a:off x="1676400" y="14287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6022" name="Line 2"/>
          <p:cNvSpPr>
            <a:spLocks noChangeShapeType="1"/>
          </p:cNvSpPr>
          <p:nvPr/>
        </p:nvSpPr>
        <p:spPr bwMode="auto">
          <a:xfrm>
            <a:off x="1676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83676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p:cNvSpPr>
          <p:nvPr>
            <p:ph type="title" idx="4294967295"/>
          </p:nvPr>
        </p:nvSpPr>
        <p:spPr>
          <a:xfrm>
            <a:off x="1938338" y="1"/>
            <a:ext cx="8229600" cy="1000125"/>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Hybrid TDMA/FDMA</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87043" name="Rectangle 3"/>
          <p:cNvSpPr>
            <a:spLocks noGrp="1"/>
          </p:cNvSpPr>
          <p:nvPr>
            <p:ph type="body" idx="4294967295"/>
          </p:nvPr>
        </p:nvSpPr>
        <p:spPr>
          <a:xfrm>
            <a:off x="1881188" y="1071563"/>
            <a:ext cx="8572500" cy="5072062"/>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A pure TDMA scheme minimize the time for which a node has to be kept on, but the associated time synchronization cost are very high.</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A pure FDMA scheme allots the minimum required bandwidth for each connection</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If the transmitter consumes more power, a TDMA scheme is favored, since it can be switch off in idle slots to save power.</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If the receiver consumes greater power, a FDMA scheme is favored, because the receiver need not expend power for time synchronization.</a:t>
            </a:r>
          </a:p>
        </p:txBody>
      </p:sp>
      <p:sp>
        <p:nvSpPr>
          <p:cNvPr id="8704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EA7639B9-47D2-4386-AF65-66997C0E0E9A}"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67</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87045"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7046"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02021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p:cNvSpPr>
          <p:nvPr>
            <p:ph type="title" idx="4294967295"/>
          </p:nvPr>
        </p:nvSpPr>
        <p:spPr>
          <a:xfrm>
            <a:off x="1881188" y="0"/>
            <a:ext cx="8229600" cy="1252538"/>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CSMA-Base MAC Protocols</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88067" name="Rectangle 3"/>
          <p:cNvSpPr>
            <a:spLocks noGrp="1"/>
          </p:cNvSpPr>
          <p:nvPr>
            <p:ph type="body" idx="4294967295"/>
          </p:nvPr>
        </p:nvSpPr>
        <p:spPr>
          <a:xfrm>
            <a:off x="1881188" y="1285875"/>
            <a:ext cx="8572500" cy="4643438"/>
          </a:xfrm>
        </p:spPr>
        <p:txBody>
          <a:bodyPr/>
          <a:lstStyle/>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CSMA-based schemes are suitable for point-to-point randomly distributed traffic flows.</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The sensing periods of CSMA are constant for energy efficiency, while the back-off is random to avoid repeated collisions.</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Binary exponential back-off is used to maintain fairness in the network.</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Use an adaptive transmission rate control (ARC) to balance originating traffic and route-through traffic in nodes. This ensures that nodes closer to the BS are not favored over farther nodes.</a:t>
            </a:r>
          </a:p>
          <a:p>
            <a:pPr algn="just" eaLnBrk="1" hangingPunct="1">
              <a:buFont typeface="Wingdings" panose="05000000000000000000" pitchFamily="2" charset="2"/>
              <a:buChar char="q"/>
            </a:pPr>
            <a:r>
              <a:rPr lang="en-US" altLang="zh-TW" smtClean="0">
                <a:solidFill>
                  <a:schemeClr val="tx1"/>
                </a:solidFill>
                <a:latin typeface="Times New Roman" panose="02020603050405020304" pitchFamily="18" charset="0"/>
                <a:cs typeface="Times New Roman" panose="02020603050405020304" pitchFamily="18" charset="0"/>
              </a:rPr>
              <a:t>CSMA-based MAC protocol are contention-based and are designed mainly to increase energy efficiency and maintain fairness.</a:t>
            </a:r>
          </a:p>
        </p:txBody>
      </p:sp>
      <p:sp>
        <p:nvSpPr>
          <p:cNvPr id="8806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43DAFA47-0EB7-45C6-A89D-35E4BE18D091}"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68</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88069"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8070"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47368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9090" name="標題 1"/>
          <p:cNvSpPr>
            <a:spLocks noGrp="1"/>
          </p:cNvSpPr>
          <p:nvPr>
            <p:ph type="title" idx="4294967295"/>
          </p:nvPr>
        </p:nvSpPr>
        <p:spPr>
          <a:xfrm>
            <a:off x="1866900" y="71438"/>
            <a:ext cx="8229600" cy="711200"/>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IEEE 802.15.4 MAC</a:t>
            </a:r>
            <a:endParaRPr lang="zh-TW" altLang="en-US" sz="5400" b="1">
              <a:solidFill>
                <a:schemeClr val="tx1"/>
              </a:solidFill>
              <a:latin typeface="Times New Roman" panose="02020603050405020304" pitchFamily="18" charset="0"/>
              <a:cs typeface="Times New Roman" panose="02020603050405020304" pitchFamily="18" charset="0"/>
            </a:endParaRPr>
          </a:p>
        </p:txBody>
      </p:sp>
      <p:sp>
        <p:nvSpPr>
          <p:cNvPr id="89091" name="內容版面配置區 2"/>
          <p:cNvSpPr>
            <a:spLocks noGrp="1"/>
          </p:cNvSpPr>
          <p:nvPr>
            <p:ph sz="quarter" idx="4294967295"/>
          </p:nvPr>
        </p:nvSpPr>
        <p:spPr>
          <a:xfrm>
            <a:off x="2095501" y="1000125"/>
            <a:ext cx="7497763" cy="642938"/>
          </a:xfrm>
        </p:spPr>
        <p:txBody>
          <a:bodyPr/>
          <a:lstStyle/>
          <a:p>
            <a:pPr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Architecture</a:t>
            </a:r>
          </a:p>
          <a:p>
            <a:pPr eaLnBrk="1" hangingPunct="1">
              <a:buFont typeface="Wingdings" panose="05000000000000000000" pitchFamily="2" charset="2"/>
              <a:buChar char="q"/>
            </a:pPr>
            <a:endParaRPr lang="zh-TW" altLang="en-US" smtClean="0">
              <a:solidFill>
                <a:schemeClr val="tx1"/>
              </a:solidFill>
              <a:latin typeface="Times New Roman" panose="02020603050405020304" pitchFamily="18" charset="0"/>
              <a:cs typeface="Times New Roman" panose="02020603050405020304" pitchFamily="18" charset="0"/>
            </a:endParaRPr>
          </a:p>
        </p:txBody>
      </p:sp>
      <p:grpSp>
        <p:nvGrpSpPr>
          <p:cNvPr id="89092" name="Group 8"/>
          <p:cNvGrpSpPr>
            <a:grpSpLocks/>
          </p:cNvGrpSpPr>
          <p:nvPr/>
        </p:nvGrpSpPr>
        <p:grpSpPr bwMode="auto">
          <a:xfrm>
            <a:off x="3357564" y="4152900"/>
            <a:ext cx="4257675" cy="998538"/>
            <a:chOff x="1587" y="2608"/>
            <a:chExt cx="2682" cy="629"/>
          </a:xfrm>
        </p:grpSpPr>
        <p:sp>
          <p:nvSpPr>
            <p:cNvPr id="89113" name="Freeform 5"/>
            <p:cNvSpPr>
              <a:spLocks/>
            </p:cNvSpPr>
            <p:nvPr/>
          </p:nvSpPr>
          <p:spPr bwMode="auto">
            <a:xfrm>
              <a:off x="4167" y="2608"/>
              <a:ext cx="102" cy="629"/>
            </a:xfrm>
            <a:custGeom>
              <a:avLst/>
              <a:gdLst>
                <a:gd name="T0" fmla="*/ 0 w 203"/>
                <a:gd name="T1" fmla="*/ 629 h 629"/>
                <a:gd name="T2" fmla="*/ 0 w 203"/>
                <a:gd name="T3" fmla="*/ 121 h 629"/>
                <a:gd name="T4" fmla="*/ 1 w 203"/>
                <a:gd name="T5" fmla="*/ 0 h 629"/>
                <a:gd name="T6" fmla="*/ 1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1"/>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9114" name="Freeform 6"/>
            <p:cNvSpPr>
              <a:spLocks/>
            </p:cNvSpPr>
            <p:nvPr/>
          </p:nvSpPr>
          <p:spPr bwMode="auto">
            <a:xfrm>
              <a:off x="1587" y="2608"/>
              <a:ext cx="2682" cy="121"/>
            </a:xfrm>
            <a:custGeom>
              <a:avLst/>
              <a:gdLst>
                <a:gd name="T0" fmla="*/ 1 w 5364"/>
                <a:gd name="T1" fmla="*/ 121 h 121"/>
                <a:gd name="T2" fmla="*/ 0 w 5364"/>
                <a:gd name="T3" fmla="*/ 121 h 121"/>
                <a:gd name="T4" fmla="*/ 1 w 5364"/>
                <a:gd name="T5" fmla="*/ 0 h 121"/>
                <a:gd name="T6" fmla="*/ 1 w 5364"/>
                <a:gd name="T7" fmla="*/ 0 h 121"/>
                <a:gd name="T8" fmla="*/ 1 w 5364"/>
                <a:gd name="T9" fmla="*/ 121 h 121"/>
                <a:gd name="T10" fmla="*/ 0 60000 65536"/>
                <a:gd name="T11" fmla="*/ 0 60000 65536"/>
                <a:gd name="T12" fmla="*/ 0 60000 65536"/>
                <a:gd name="T13" fmla="*/ 0 60000 65536"/>
                <a:gd name="T14" fmla="*/ 0 60000 65536"/>
                <a:gd name="T15" fmla="*/ 0 w 5364"/>
                <a:gd name="T16" fmla="*/ 0 h 121"/>
                <a:gd name="T17" fmla="*/ 5364 w 5364"/>
                <a:gd name="T18" fmla="*/ 121 h 121"/>
              </a:gdLst>
              <a:ahLst/>
              <a:cxnLst>
                <a:cxn ang="T10">
                  <a:pos x="T0" y="T1"/>
                </a:cxn>
                <a:cxn ang="T11">
                  <a:pos x="T2" y="T3"/>
                </a:cxn>
                <a:cxn ang="T12">
                  <a:pos x="T4" y="T5"/>
                </a:cxn>
                <a:cxn ang="T13">
                  <a:pos x="T6" y="T7"/>
                </a:cxn>
                <a:cxn ang="T14">
                  <a:pos x="T8" y="T9"/>
                </a:cxn>
              </a:cxnLst>
              <a:rect l="T15" t="T16" r="T17" b="T18"/>
              <a:pathLst>
                <a:path w="5364" h="121">
                  <a:moveTo>
                    <a:pt x="5161" y="121"/>
                  </a:moveTo>
                  <a:lnTo>
                    <a:pt x="0" y="121"/>
                  </a:lnTo>
                  <a:lnTo>
                    <a:pt x="203" y="0"/>
                  </a:lnTo>
                  <a:lnTo>
                    <a:pt x="5364" y="0"/>
                  </a:lnTo>
                  <a:lnTo>
                    <a:pt x="5161" y="121"/>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9115" name="Rectangle 7"/>
            <p:cNvSpPr>
              <a:spLocks noChangeArrowheads="1"/>
            </p:cNvSpPr>
            <p:nvPr/>
          </p:nvSpPr>
          <p:spPr bwMode="auto">
            <a:xfrm>
              <a:off x="1587" y="2729"/>
              <a:ext cx="2580" cy="508"/>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endParaRPr lang="zh-TW" altLang="en-US" sz="1800">
                <a:solidFill>
                  <a:prstClr val="black"/>
                </a:solidFill>
                <a:latin typeface="Times New Roman" panose="02020603050405020304" pitchFamily="18" charset="0"/>
                <a:cs typeface="Times New Roman" panose="02020603050405020304" pitchFamily="18" charset="0"/>
              </a:endParaRPr>
            </a:p>
          </p:txBody>
        </p:sp>
      </p:grpSp>
      <p:sp>
        <p:nvSpPr>
          <p:cNvPr id="89093" name="Rectangle 9"/>
          <p:cNvSpPr>
            <a:spLocks noChangeArrowheads="1"/>
          </p:cNvSpPr>
          <p:nvPr/>
        </p:nvSpPr>
        <p:spPr bwMode="auto">
          <a:xfrm>
            <a:off x="3929064" y="4572001"/>
            <a:ext cx="30321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r>
              <a:rPr lang="en-US" altLang="zh-TW" sz="2800">
                <a:solidFill>
                  <a:prstClr val="black"/>
                </a:solidFill>
                <a:latin typeface="Times New Roman" panose="02020603050405020304" pitchFamily="18" charset="0"/>
                <a:cs typeface="Times New Roman" panose="02020603050405020304" pitchFamily="18" charset="0"/>
              </a:rPr>
              <a:t>IEEE 802.15.4 MAC</a:t>
            </a:r>
          </a:p>
        </p:txBody>
      </p:sp>
      <p:grpSp>
        <p:nvGrpSpPr>
          <p:cNvPr id="3" name="Group 13"/>
          <p:cNvGrpSpPr>
            <a:grpSpLocks/>
          </p:cNvGrpSpPr>
          <p:nvPr/>
        </p:nvGrpSpPr>
        <p:grpSpPr bwMode="auto">
          <a:xfrm>
            <a:off x="3357564" y="2000250"/>
            <a:ext cx="4257675" cy="998538"/>
            <a:chOff x="1587" y="1252"/>
            <a:chExt cx="2682" cy="629"/>
          </a:xfrm>
          <a:solidFill>
            <a:srgbClr val="00FF00"/>
          </a:solidFill>
        </p:grpSpPr>
        <p:sp>
          <p:nvSpPr>
            <p:cNvPr id="48153" name="Freeform 10"/>
            <p:cNvSpPr>
              <a:spLocks/>
            </p:cNvSpPr>
            <p:nvPr/>
          </p:nvSpPr>
          <p:spPr bwMode="auto">
            <a:xfrm>
              <a:off x="4167" y="1252"/>
              <a:ext cx="102" cy="629"/>
            </a:xfrm>
            <a:custGeom>
              <a:avLst/>
              <a:gdLst>
                <a:gd name="T0" fmla="*/ 0 w 203"/>
                <a:gd name="T1" fmla="*/ 629 h 629"/>
                <a:gd name="T2" fmla="*/ 0 w 203"/>
                <a:gd name="T3" fmla="*/ 120 h 629"/>
                <a:gd name="T4" fmla="*/ 1 w 203"/>
                <a:gd name="T5" fmla="*/ 0 h 629"/>
                <a:gd name="T6" fmla="*/ 1 w 203"/>
                <a:gd name="T7" fmla="*/ 508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8"/>
                  </a:lnTo>
                  <a:lnTo>
                    <a:pt x="0" y="629"/>
                  </a:lnTo>
                  <a:close/>
                </a:path>
              </a:pathLst>
            </a:custGeom>
            <a:grpFill/>
            <a:ln>
              <a:noFill/>
            </a:ln>
          </p:spPr>
          <p:txBody>
            <a:bodyPr/>
            <a:lstStyle/>
            <a:p>
              <a:pPr fontAlgn="base">
                <a:spcBef>
                  <a:spcPct val="0"/>
                </a:spcBef>
                <a:spcAft>
                  <a:spcPct val="0"/>
                </a:spcAft>
                <a:defRPr/>
              </a:pPr>
              <a:endParaRPr lang="zh-TW" altLang="en-US">
                <a:solidFill>
                  <a:prstClr val="black"/>
                </a:solidFill>
                <a:latin typeface="Times New Roman" pitchFamily="18" charset="0"/>
                <a:cs typeface="Times New Roman" pitchFamily="18" charset="0"/>
              </a:endParaRPr>
            </a:p>
          </p:txBody>
        </p:sp>
        <p:sp>
          <p:nvSpPr>
            <p:cNvPr id="48154" name="Freeform 11"/>
            <p:cNvSpPr>
              <a:spLocks/>
            </p:cNvSpPr>
            <p:nvPr/>
          </p:nvSpPr>
          <p:spPr bwMode="auto">
            <a:xfrm>
              <a:off x="1587" y="1252"/>
              <a:ext cx="2682" cy="120"/>
            </a:xfrm>
            <a:custGeom>
              <a:avLst/>
              <a:gdLst>
                <a:gd name="T0" fmla="*/ 1 w 5364"/>
                <a:gd name="T1" fmla="*/ 120 h 120"/>
                <a:gd name="T2" fmla="*/ 0 w 5364"/>
                <a:gd name="T3" fmla="*/ 120 h 120"/>
                <a:gd name="T4" fmla="*/ 1 w 5364"/>
                <a:gd name="T5" fmla="*/ 0 h 120"/>
                <a:gd name="T6" fmla="*/ 1 w 5364"/>
                <a:gd name="T7" fmla="*/ 0 h 120"/>
                <a:gd name="T8" fmla="*/ 1 w 5364"/>
                <a:gd name="T9" fmla="*/ 120 h 120"/>
                <a:gd name="T10" fmla="*/ 0 60000 65536"/>
                <a:gd name="T11" fmla="*/ 0 60000 65536"/>
                <a:gd name="T12" fmla="*/ 0 60000 65536"/>
                <a:gd name="T13" fmla="*/ 0 60000 65536"/>
                <a:gd name="T14" fmla="*/ 0 60000 65536"/>
                <a:gd name="T15" fmla="*/ 0 w 5364"/>
                <a:gd name="T16" fmla="*/ 0 h 120"/>
                <a:gd name="T17" fmla="*/ 5364 w 5364"/>
                <a:gd name="T18" fmla="*/ 120 h 120"/>
              </a:gdLst>
              <a:ahLst/>
              <a:cxnLst>
                <a:cxn ang="T10">
                  <a:pos x="T0" y="T1"/>
                </a:cxn>
                <a:cxn ang="T11">
                  <a:pos x="T2" y="T3"/>
                </a:cxn>
                <a:cxn ang="T12">
                  <a:pos x="T4" y="T5"/>
                </a:cxn>
                <a:cxn ang="T13">
                  <a:pos x="T6" y="T7"/>
                </a:cxn>
                <a:cxn ang="T14">
                  <a:pos x="T8" y="T9"/>
                </a:cxn>
              </a:cxnLst>
              <a:rect l="T15" t="T16" r="T17" b="T18"/>
              <a:pathLst>
                <a:path w="5364" h="120">
                  <a:moveTo>
                    <a:pt x="5161" y="120"/>
                  </a:moveTo>
                  <a:lnTo>
                    <a:pt x="0" y="120"/>
                  </a:lnTo>
                  <a:lnTo>
                    <a:pt x="203" y="0"/>
                  </a:lnTo>
                  <a:lnTo>
                    <a:pt x="5364" y="0"/>
                  </a:lnTo>
                  <a:lnTo>
                    <a:pt x="5161" y="120"/>
                  </a:lnTo>
                  <a:close/>
                </a:path>
              </a:pathLst>
            </a:custGeom>
            <a:grpFill/>
            <a:ln>
              <a:noFill/>
            </a:ln>
          </p:spPr>
          <p:txBody>
            <a:bodyPr/>
            <a:lstStyle/>
            <a:p>
              <a:pPr fontAlgn="base">
                <a:spcBef>
                  <a:spcPct val="0"/>
                </a:spcBef>
                <a:spcAft>
                  <a:spcPct val="0"/>
                </a:spcAft>
                <a:defRPr/>
              </a:pPr>
              <a:endParaRPr lang="zh-TW" altLang="en-US">
                <a:solidFill>
                  <a:prstClr val="black"/>
                </a:solidFill>
                <a:latin typeface="Times New Roman" pitchFamily="18" charset="0"/>
                <a:cs typeface="Times New Roman" pitchFamily="18" charset="0"/>
              </a:endParaRPr>
            </a:p>
          </p:txBody>
        </p:sp>
        <p:sp>
          <p:nvSpPr>
            <p:cNvPr id="48155" name="Rectangle 12"/>
            <p:cNvSpPr>
              <a:spLocks noChangeArrowheads="1"/>
            </p:cNvSpPr>
            <p:nvPr/>
          </p:nvSpPr>
          <p:spPr bwMode="auto">
            <a:xfrm>
              <a:off x="1587" y="1372"/>
              <a:ext cx="2580" cy="509"/>
            </a:xfrm>
            <a:prstGeom prst="rect">
              <a:avLst/>
            </a:prstGeom>
            <a:grpFill/>
            <a:ln>
              <a:noFill/>
            </a:ln>
          </p:spPr>
          <p:txBody>
            <a:bodyPr/>
            <a:lstStyle>
              <a:lvl1pPr eaLnBrk="0" hangingPunct="0">
                <a:spcBef>
                  <a:spcPts val="600"/>
                </a:spcBef>
                <a:buClr>
                  <a:srgbClr val="0000FF"/>
                </a:buClr>
                <a:buSzPct val="76000"/>
                <a:buFont typeface="Wingdings" pitchFamily="2" charset="2"/>
                <a:buChar char="n"/>
                <a:defRPr sz="2400">
                  <a:solidFill>
                    <a:schemeClr val="tx1"/>
                  </a:solidFill>
                  <a:latin typeface="Times New Roman" pitchFamily="18" charset="0"/>
                  <a:ea typeface="標楷體" pitchFamily="65" charset="-120"/>
                </a:defRPr>
              </a:lvl1pPr>
              <a:lvl2pPr marL="742950" indent="-285750" eaLnBrk="0" hangingPunct="0">
                <a:spcBef>
                  <a:spcPts val="500"/>
                </a:spcBef>
                <a:buClr>
                  <a:srgbClr val="FF0000"/>
                </a:buClr>
                <a:buSzPct val="76000"/>
                <a:buFont typeface="Wingdings" pitchFamily="2" charset="2"/>
                <a:buChar char="l"/>
                <a:defRPr sz="2000">
                  <a:solidFill>
                    <a:schemeClr val="tx2"/>
                  </a:solidFill>
                  <a:latin typeface="Times New Roman" pitchFamily="18" charset="0"/>
                  <a:ea typeface="標楷體" pitchFamily="65" charset="-120"/>
                </a:defRPr>
              </a:lvl2pPr>
              <a:lvl3pPr marL="1143000" indent="-228600" eaLnBrk="0" hangingPunct="0">
                <a:spcBef>
                  <a:spcPts val="500"/>
                </a:spcBef>
                <a:buClr>
                  <a:srgbClr val="00FF00"/>
                </a:buClr>
                <a:buSzPct val="76000"/>
                <a:buFont typeface="Wingdings 3" pitchFamily="18" charset="2"/>
                <a:buChar char=""/>
                <a:defRPr sz="2400">
                  <a:solidFill>
                    <a:schemeClr val="tx1"/>
                  </a:solidFill>
                  <a:latin typeface="Times New Roman" pitchFamily="18" charset="0"/>
                  <a:ea typeface="標楷體" pitchFamily="65" charset="-120"/>
                </a:defRPr>
              </a:lvl3pPr>
              <a:lvl4pPr marL="1600200" indent="-228600" eaLnBrk="0" hangingPunct="0">
                <a:spcBef>
                  <a:spcPts val="400"/>
                </a:spcBef>
                <a:buClr>
                  <a:srgbClr val="8BA2B4"/>
                </a:buClr>
                <a:buSzPct val="70000"/>
                <a:buFont typeface="Wingdings" pitchFamily="2" charset="2"/>
                <a:buChar char=""/>
                <a:defRPr sz="2000">
                  <a:solidFill>
                    <a:schemeClr val="tx1"/>
                  </a:solidFill>
                  <a:latin typeface="Times New Roman" pitchFamily="18" charset="0"/>
                  <a:ea typeface="標楷體" pitchFamily="65" charset="-120"/>
                </a:defRPr>
              </a:lvl4pPr>
              <a:lvl5pPr marL="2057400" indent="-228600" eaLnBrk="0" hangingPunct="0">
                <a:spcBef>
                  <a:spcPts val="300"/>
                </a:spcBef>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5pPr>
              <a:lvl6pPr marL="25146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6pPr>
              <a:lvl7pPr marL="29718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7pPr>
              <a:lvl8pPr marL="34290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8pPr>
              <a:lvl9pPr marL="38862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9pPr>
            </a:lstStyle>
            <a:p>
              <a:pPr eaLnBrk="1" fontAlgn="base" hangingPunct="1">
                <a:spcBef>
                  <a:spcPct val="0"/>
                </a:spcBef>
                <a:spcAft>
                  <a:spcPct val="0"/>
                </a:spcAft>
                <a:buClrTx/>
                <a:buSzTx/>
                <a:buNone/>
                <a:defRPr/>
              </a:pPr>
              <a:endParaRPr lang="zh-TW" altLang="en-US" sz="1800">
                <a:solidFill>
                  <a:prstClr val="black"/>
                </a:solidFill>
                <a:ea typeface="新細明體" pitchFamily="18" charset="-120"/>
                <a:cs typeface="Times New Roman" pitchFamily="18" charset="0"/>
              </a:endParaRPr>
            </a:p>
          </p:txBody>
        </p:sp>
      </p:grpSp>
      <p:sp>
        <p:nvSpPr>
          <p:cNvPr id="89095" name="Rectangle 14"/>
          <p:cNvSpPr>
            <a:spLocks noChangeArrowheads="1"/>
          </p:cNvSpPr>
          <p:nvPr/>
        </p:nvSpPr>
        <p:spPr bwMode="auto">
          <a:xfrm>
            <a:off x="4395789" y="2284413"/>
            <a:ext cx="18319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r>
              <a:rPr lang="en-US" altLang="zh-TW" sz="2800">
                <a:solidFill>
                  <a:prstClr val="black"/>
                </a:solidFill>
                <a:latin typeface="Times New Roman" panose="02020603050405020304" pitchFamily="18" charset="0"/>
                <a:cs typeface="Times New Roman" panose="02020603050405020304" pitchFamily="18" charset="0"/>
              </a:rPr>
              <a:t>Applications</a:t>
            </a:r>
          </a:p>
        </p:txBody>
      </p:sp>
      <p:grpSp>
        <p:nvGrpSpPr>
          <p:cNvPr id="89096" name="Group 18"/>
          <p:cNvGrpSpPr>
            <a:grpSpLocks/>
          </p:cNvGrpSpPr>
          <p:nvPr/>
        </p:nvGrpSpPr>
        <p:grpSpPr bwMode="auto">
          <a:xfrm>
            <a:off x="3357563" y="3076575"/>
            <a:ext cx="4267200" cy="998538"/>
            <a:chOff x="1587" y="1930"/>
            <a:chExt cx="1774" cy="629"/>
          </a:xfrm>
        </p:grpSpPr>
        <p:sp>
          <p:nvSpPr>
            <p:cNvPr id="89110" name="Freeform 15"/>
            <p:cNvSpPr>
              <a:spLocks/>
            </p:cNvSpPr>
            <p:nvPr/>
          </p:nvSpPr>
          <p:spPr bwMode="auto">
            <a:xfrm>
              <a:off x="3260" y="1930"/>
              <a:ext cx="101" cy="629"/>
            </a:xfrm>
            <a:custGeom>
              <a:avLst/>
              <a:gdLst>
                <a:gd name="T0" fmla="*/ 0 w 203"/>
                <a:gd name="T1" fmla="*/ 629 h 629"/>
                <a:gd name="T2" fmla="*/ 0 w 203"/>
                <a:gd name="T3" fmla="*/ 120 h 629"/>
                <a:gd name="T4" fmla="*/ 0 w 203"/>
                <a:gd name="T5" fmla="*/ 0 h 629"/>
                <a:gd name="T6" fmla="*/ 0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9111" name="Freeform 16"/>
            <p:cNvSpPr>
              <a:spLocks/>
            </p:cNvSpPr>
            <p:nvPr/>
          </p:nvSpPr>
          <p:spPr bwMode="auto">
            <a:xfrm>
              <a:off x="1587" y="1930"/>
              <a:ext cx="1774" cy="120"/>
            </a:xfrm>
            <a:custGeom>
              <a:avLst/>
              <a:gdLst>
                <a:gd name="T0" fmla="*/ 1 w 3548"/>
                <a:gd name="T1" fmla="*/ 120 h 120"/>
                <a:gd name="T2" fmla="*/ 0 w 3548"/>
                <a:gd name="T3" fmla="*/ 120 h 120"/>
                <a:gd name="T4" fmla="*/ 1 w 3548"/>
                <a:gd name="T5" fmla="*/ 0 h 120"/>
                <a:gd name="T6" fmla="*/ 1 w 3548"/>
                <a:gd name="T7" fmla="*/ 0 h 120"/>
                <a:gd name="T8" fmla="*/ 1 w 3548"/>
                <a:gd name="T9" fmla="*/ 120 h 120"/>
                <a:gd name="T10" fmla="*/ 0 60000 65536"/>
                <a:gd name="T11" fmla="*/ 0 60000 65536"/>
                <a:gd name="T12" fmla="*/ 0 60000 65536"/>
                <a:gd name="T13" fmla="*/ 0 60000 65536"/>
                <a:gd name="T14" fmla="*/ 0 60000 65536"/>
                <a:gd name="T15" fmla="*/ 0 w 3548"/>
                <a:gd name="T16" fmla="*/ 0 h 120"/>
                <a:gd name="T17" fmla="*/ 3548 w 3548"/>
                <a:gd name="T18" fmla="*/ 120 h 120"/>
              </a:gdLst>
              <a:ahLst/>
              <a:cxnLst>
                <a:cxn ang="T10">
                  <a:pos x="T0" y="T1"/>
                </a:cxn>
                <a:cxn ang="T11">
                  <a:pos x="T2" y="T3"/>
                </a:cxn>
                <a:cxn ang="T12">
                  <a:pos x="T4" y="T5"/>
                </a:cxn>
                <a:cxn ang="T13">
                  <a:pos x="T6" y="T7"/>
                </a:cxn>
                <a:cxn ang="T14">
                  <a:pos x="T8" y="T9"/>
                </a:cxn>
              </a:cxnLst>
              <a:rect l="T15" t="T16" r="T17" b="T18"/>
              <a:pathLst>
                <a:path w="3548" h="120">
                  <a:moveTo>
                    <a:pt x="3345" y="120"/>
                  </a:moveTo>
                  <a:lnTo>
                    <a:pt x="0" y="120"/>
                  </a:lnTo>
                  <a:lnTo>
                    <a:pt x="203" y="0"/>
                  </a:lnTo>
                  <a:lnTo>
                    <a:pt x="3548" y="0"/>
                  </a:lnTo>
                  <a:lnTo>
                    <a:pt x="3345" y="120"/>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9112" name="Rectangle 17"/>
            <p:cNvSpPr>
              <a:spLocks noChangeArrowheads="1"/>
            </p:cNvSpPr>
            <p:nvPr/>
          </p:nvSpPr>
          <p:spPr bwMode="auto">
            <a:xfrm>
              <a:off x="1587" y="2050"/>
              <a:ext cx="1673" cy="509"/>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endParaRPr lang="zh-TW" altLang="en-US" sz="1800">
                <a:solidFill>
                  <a:prstClr val="black"/>
                </a:solidFill>
                <a:latin typeface="Times New Roman" panose="02020603050405020304" pitchFamily="18" charset="0"/>
                <a:cs typeface="Times New Roman" panose="02020603050405020304" pitchFamily="18" charset="0"/>
              </a:endParaRPr>
            </a:p>
          </p:txBody>
        </p:sp>
      </p:grpSp>
      <p:sp>
        <p:nvSpPr>
          <p:cNvPr id="89097" name="Rectangle 19"/>
          <p:cNvSpPr>
            <a:spLocks noChangeArrowheads="1"/>
          </p:cNvSpPr>
          <p:nvPr/>
        </p:nvSpPr>
        <p:spPr bwMode="auto">
          <a:xfrm>
            <a:off x="4095751" y="3476626"/>
            <a:ext cx="27860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r>
              <a:rPr lang="en-US" altLang="zh-TW" sz="2800">
                <a:solidFill>
                  <a:prstClr val="black"/>
                </a:solidFill>
                <a:latin typeface="Times New Roman" panose="02020603050405020304" pitchFamily="18" charset="0"/>
                <a:cs typeface="Times New Roman" panose="02020603050405020304" pitchFamily="18" charset="0"/>
              </a:rPr>
              <a:t>ZigBee Network</a:t>
            </a:r>
          </a:p>
        </p:txBody>
      </p:sp>
      <p:grpSp>
        <p:nvGrpSpPr>
          <p:cNvPr id="89098" name="Group 36"/>
          <p:cNvGrpSpPr>
            <a:grpSpLocks/>
          </p:cNvGrpSpPr>
          <p:nvPr/>
        </p:nvGrpSpPr>
        <p:grpSpPr bwMode="auto">
          <a:xfrm>
            <a:off x="3357564" y="5230814"/>
            <a:ext cx="4238625" cy="998537"/>
            <a:chOff x="1587" y="3287"/>
            <a:chExt cx="1296" cy="629"/>
          </a:xfrm>
        </p:grpSpPr>
        <p:sp>
          <p:nvSpPr>
            <p:cNvPr id="89107" name="Freeform 33"/>
            <p:cNvSpPr>
              <a:spLocks/>
            </p:cNvSpPr>
            <p:nvPr/>
          </p:nvSpPr>
          <p:spPr bwMode="auto">
            <a:xfrm>
              <a:off x="2782" y="3287"/>
              <a:ext cx="101" cy="629"/>
            </a:xfrm>
            <a:custGeom>
              <a:avLst/>
              <a:gdLst>
                <a:gd name="T0" fmla="*/ 0 w 203"/>
                <a:gd name="T1" fmla="*/ 629 h 629"/>
                <a:gd name="T2" fmla="*/ 0 w 203"/>
                <a:gd name="T3" fmla="*/ 120 h 629"/>
                <a:gd name="T4" fmla="*/ 0 w 203"/>
                <a:gd name="T5" fmla="*/ 0 h 629"/>
                <a:gd name="T6" fmla="*/ 0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9108" name="Freeform 34"/>
            <p:cNvSpPr>
              <a:spLocks/>
            </p:cNvSpPr>
            <p:nvPr/>
          </p:nvSpPr>
          <p:spPr bwMode="auto">
            <a:xfrm>
              <a:off x="1587" y="3287"/>
              <a:ext cx="1296" cy="120"/>
            </a:xfrm>
            <a:custGeom>
              <a:avLst/>
              <a:gdLst>
                <a:gd name="T0" fmla="*/ 1 w 2592"/>
                <a:gd name="T1" fmla="*/ 120 h 120"/>
                <a:gd name="T2" fmla="*/ 0 w 2592"/>
                <a:gd name="T3" fmla="*/ 120 h 120"/>
                <a:gd name="T4" fmla="*/ 1 w 2592"/>
                <a:gd name="T5" fmla="*/ 0 h 120"/>
                <a:gd name="T6" fmla="*/ 1 w 2592"/>
                <a:gd name="T7" fmla="*/ 0 h 120"/>
                <a:gd name="T8" fmla="*/ 1 w 2592"/>
                <a:gd name="T9" fmla="*/ 120 h 120"/>
                <a:gd name="T10" fmla="*/ 0 60000 65536"/>
                <a:gd name="T11" fmla="*/ 0 60000 65536"/>
                <a:gd name="T12" fmla="*/ 0 60000 65536"/>
                <a:gd name="T13" fmla="*/ 0 60000 65536"/>
                <a:gd name="T14" fmla="*/ 0 60000 65536"/>
                <a:gd name="T15" fmla="*/ 0 w 2592"/>
                <a:gd name="T16" fmla="*/ 0 h 120"/>
                <a:gd name="T17" fmla="*/ 2592 w 2592"/>
                <a:gd name="T18" fmla="*/ 120 h 120"/>
              </a:gdLst>
              <a:ahLst/>
              <a:cxnLst>
                <a:cxn ang="T10">
                  <a:pos x="T0" y="T1"/>
                </a:cxn>
                <a:cxn ang="T11">
                  <a:pos x="T2" y="T3"/>
                </a:cxn>
                <a:cxn ang="T12">
                  <a:pos x="T4" y="T5"/>
                </a:cxn>
                <a:cxn ang="T13">
                  <a:pos x="T6" y="T7"/>
                </a:cxn>
                <a:cxn ang="T14">
                  <a:pos x="T8" y="T9"/>
                </a:cxn>
              </a:cxnLst>
              <a:rect l="T15" t="T16" r="T17" b="T18"/>
              <a:pathLst>
                <a:path w="2592" h="120">
                  <a:moveTo>
                    <a:pt x="2389" y="120"/>
                  </a:moveTo>
                  <a:lnTo>
                    <a:pt x="0" y="120"/>
                  </a:lnTo>
                  <a:lnTo>
                    <a:pt x="203" y="0"/>
                  </a:lnTo>
                  <a:lnTo>
                    <a:pt x="2592" y="0"/>
                  </a:lnTo>
                  <a:lnTo>
                    <a:pt x="2389" y="120"/>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9109" name="Rectangle 35"/>
            <p:cNvSpPr>
              <a:spLocks noChangeArrowheads="1"/>
            </p:cNvSpPr>
            <p:nvPr/>
          </p:nvSpPr>
          <p:spPr bwMode="auto">
            <a:xfrm>
              <a:off x="1587" y="3407"/>
              <a:ext cx="1195" cy="509"/>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endParaRPr lang="zh-TW" altLang="en-US" sz="1800">
                <a:solidFill>
                  <a:prstClr val="black"/>
                </a:solidFill>
                <a:latin typeface="Times New Roman" panose="02020603050405020304" pitchFamily="18" charset="0"/>
                <a:cs typeface="Times New Roman" panose="02020603050405020304" pitchFamily="18" charset="0"/>
              </a:endParaRPr>
            </a:p>
          </p:txBody>
        </p:sp>
      </p:grpSp>
      <p:sp>
        <p:nvSpPr>
          <p:cNvPr id="89099" name="Rectangle 37"/>
          <p:cNvSpPr>
            <a:spLocks noChangeArrowheads="1"/>
          </p:cNvSpPr>
          <p:nvPr/>
        </p:nvSpPr>
        <p:spPr bwMode="auto">
          <a:xfrm>
            <a:off x="3381375" y="5394326"/>
            <a:ext cx="40719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fontAlgn="base">
              <a:spcBef>
                <a:spcPct val="0"/>
              </a:spcBef>
              <a:spcAft>
                <a:spcPct val="0"/>
              </a:spcAft>
              <a:buClrTx/>
              <a:buSzTx/>
              <a:buNone/>
            </a:pPr>
            <a:r>
              <a:rPr lang="en-US" altLang="zh-TW" sz="2800">
                <a:solidFill>
                  <a:prstClr val="black"/>
                </a:solidFill>
                <a:latin typeface="Times New Roman" panose="02020603050405020304" pitchFamily="18" charset="0"/>
                <a:cs typeface="Times New Roman" panose="02020603050405020304" pitchFamily="18" charset="0"/>
              </a:rPr>
              <a:t>IEEE 802.15.4</a:t>
            </a:r>
          </a:p>
          <a:p>
            <a:pPr algn="ctr" fontAlgn="base">
              <a:spcBef>
                <a:spcPct val="0"/>
              </a:spcBef>
              <a:spcAft>
                <a:spcPct val="0"/>
              </a:spcAft>
              <a:buClrTx/>
              <a:buSzTx/>
              <a:buNone/>
            </a:pPr>
            <a:r>
              <a:rPr lang="en-US" altLang="zh-TW" sz="2800">
                <a:solidFill>
                  <a:prstClr val="black"/>
                </a:solidFill>
                <a:latin typeface="Times New Roman" panose="02020603050405020304" pitchFamily="18" charset="0"/>
                <a:cs typeface="Times New Roman" panose="02020603050405020304" pitchFamily="18" charset="0"/>
              </a:rPr>
              <a:t>PHY</a:t>
            </a:r>
          </a:p>
        </p:txBody>
      </p:sp>
      <p:sp>
        <p:nvSpPr>
          <p:cNvPr id="40" name="AutoShape 4"/>
          <p:cNvSpPr>
            <a:spLocks noChangeArrowheads="1"/>
          </p:cNvSpPr>
          <p:nvPr/>
        </p:nvSpPr>
        <p:spPr bwMode="auto">
          <a:xfrm>
            <a:off x="1881158" y="4391036"/>
            <a:ext cx="1166812" cy="609600"/>
          </a:xfrm>
          <a:prstGeom prst="rightArrow">
            <a:avLst>
              <a:gd name="adj1" fmla="val 50000"/>
              <a:gd name="adj2" fmla="val 6250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fontAlgn="base">
              <a:spcBef>
                <a:spcPct val="0"/>
              </a:spcBef>
              <a:spcAft>
                <a:spcPct val="0"/>
              </a:spcAft>
              <a:defRPr/>
            </a:pPr>
            <a:endParaRPr lang="zh-TW" altLang="en-US">
              <a:solidFill>
                <a:prstClr val="black"/>
              </a:solidFill>
              <a:latin typeface="Times New Roman" pitchFamily="18" charset="0"/>
              <a:cs typeface="Times New Roman" pitchFamily="18" charset="0"/>
            </a:endParaRPr>
          </a:p>
        </p:txBody>
      </p:sp>
      <p:sp>
        <p:nvSpPr>
          <p:cNvPr id="89103" name="矩形 40"/>
          <p:cNvSpPr>
            <a:spLocks noChangeArrowheads="1"/>
          </p:cNvSpPr>
          <p:nvPr/>
        </p:nvSpPr>
        <p:spPr bwMode="auto">
          <a:xfrm>
            <a:off x="7381876" y="1000126"/>
            <a:ext cx="30718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Font typeface="Wingdings" panose="05000000000000000000" pitchFamily="2" charset="2"/>
              <a:buChar char="q"/>
            </a:pPr>
            <a:r>
              <a:rPr lang="en-US" altLang="zh-TW">
                <a:solidFill>
                  <a:prstClr val="black"/>
                </a:solidFill>
                <a:latin typeface="Times New Roman" panose="02020603050405020304" pitchFamily="18" charset="0"/>
                <a:cs typeface="Times New Roman" panose="02020603050405020304" pitchFamily="18" charset="0"/>
              </a:rPr>
              <a:t> Channel acquisition</a:t>
            </a:r>
          </a:p>
          <a:p>
            <a:pPr fontAlgn="base">
              <a:spcBef>
                <a:spcPct val="0"/>
              </a:spcBef>
              <a:spcAft>
                <a:spcPct val="0"/>
              </a:spcAft>
              <a:buClrTx/>
              <a:buSzTx/>
              <a:buFont typeface="Wingdings" panose="05000000000000000000" pitchFamily="2" charset="2"/>
              <a:buChar char="q"/>
            </a:pPr>
            <a:r>
              <a:rPr lang="en-US" altLang="zh-TW">
                <a:solidFill>
                  <a:prstClr val="black"/>
                </a:solidFill>
                <a:latin typeface="Times New Roman" panose="02020603050405020304" pitchFamily="18" charset="0"/>
                <a:cs typeface="Times New Roman" panose="02020603050405020304" pitchFamily="18" charset="0"/>
              </a:rPr>
              <a:t> Contention Window</a:t>
            </a:r>
          </a:p>
        </p:txBody>
      </p:sp>
      <p:sp>
        <p:nvSpPr>
          <p:cNvPr id="89104" name="Slide Number Placeholder 3"/>
          <p:cNvSpPr txBox="1">
            <a:spLocks/>
          </p:cNvSpPr>
          <p:nvPr/>
        </p:nvSpPr>
        <p:spPr bwMode="auto">
          <a:xfrm>
            <a:off x="5667375" y="6402389"/>
            <a:ext cx="1162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BBA8954F-A4DB-46F0-B15E-90C73B6319F1}"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69</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89105" name="Line 2"/>
          <p:cNvSpPr>
            <a:spLocks noChangeShapeType="1"/>
          </p:cNvSpPr>
          <p:nvPr/>
        </p:nvSpPr>
        <p:spPr bwMode="auto">
          <a:xfrm>
            <a:off x="1676400" y="8572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89106" name="Line 2"/>
          <p:cNvSpPr>
            <a:spLocks noChangeShapeType="1"/>
          </p:cNvSpPr>
          <p:nvPr/>
        </p:nvSpPr>
        <p:spPr bwMode="auto">
          <a:xfrm>
            <a:off x="1676400" y="63579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37867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85075923-B50D-4424-9A34-9AB0C4338835}"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7</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24579" name="Rectangle 2"/>
          <p:cNvSpPr>
            <a:spLocks noGrp="1"/>
          </p:cNvSpPr>
          <p:nvPr>
            <p:ph type="title" idx="4294967295"/>
          </p:nvPr>
        </p:nvSpPr>
        <p:spPr>
          <a:xfrm>
            <a:off x="2009775" y="71438"/>
            <a:ext cx="8229600" cy="1071562"/>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WSN Definition</a:t>
            </a:r>
          </a:p>
        </p:txBody>
      </p:sp>
      <p:sp>
        <p:nvSpPr>
          <p:cNvPr id="15363" name="Rectangle 3"/>
          <p:cNvSpPr>
            <a:spLocks noGrp="1" noChangeArrowheads="1"/>
          </p:cNvSpPr>
          <p:nvPr>
            <p:ph type="body" idx="4294967295"/>
          </p:nvPr>
        </p:nvSpPr>
        <p:spPr>
          <a:xfrm>
            <a:off x="1738313" y="928688"/>
            <a:ext cx="8858250" cy="5072062"/>
          </a:xfrm>
        </p:spPr>
        <p:txBody>
          <a:bodyPr/>
          <a:lstStyle/>
          <a:p>
            <a:pPr marL="0" indent="0">
              <a:buFont typeface="Wingdings" pitchFamily="2" charset="2"/>
              <a:buChar char="q"/>
              <a:defRPr/>
            </a:pPr>
            <a:r>
              <a:rPr lang="en-US" dirty="0">
                <a:solidFill>
                  <a:schemeClr val="tx1"/>
                </a:solidFill>
                <a:latin typeface="Times New Roman" pitchFamily="18" charset="0"/>
                <a:cs typeface="Times New Roman" pitchFamily="18" charset="0"/>
              </a:rPr>
              <a:t>A sensor network is composed of a large number of sensor nodes that are densely deployed inside or very close to the phenomenon</a:t>
            </a:r>
          </a:p>
          <a:p>
            <a:pPr lvl="1">
              <a:buFont typeface="Wingdings" pitchFamily="2" charset="2"/>
              <a:buChar char="q"/>
              <a:defRPr/>
            </a:pPr>
            <a:r>
              <a:rPr lang="en-US" sz="2400" dirty="0">
                <a:solidFill>
                  <a:schemeClr val="tx1"/>
                </a:solidFill>
                <a:latin typeface="Times New Roman" pitchFamily="18" charset="0"/>
                <a:cs typeface="Times New Roman" pitchFamily="18" charset="0"/>
              </a:rPr>
              <a:t>random deployment </a:t>
            </a:r>
          </a:p>
          <a:p>
            <a:pPr lvl="1">
              <a:buFont typeface="Wingdings" pitchFamily="2" charset="2"/>
              <a:buChar char="q"/>
              <a:defRPr/>
            </a:pPr>
            <a:r>
              <a:rPr lang="en-US" sz="2400" dirty="0">
                <a:solidFill>
                  <a:schemeClr val="tx1"/>
                </a:solidFill>
                <a:latin typeface="Times New Roman" pitchFamily="18" charset="0"/>
                <a:cs typeface="Times New Roman" pitchFamily="18" charset="0"/>
              </a:rPr>
              <a:t>self-organizing capabilities</a:t>
            </a:r>
          </a:p>
          <a:p>
            <a:pPr eaLnBrk="1" hangingPunct="1">
              <a:buFont typeface="Wingdings" pitchFamily="2" charset="2"/>
              <a:buChar char="q"/>
              <a:defRPr/>
            </a:pPr>
            <a:r>
              <a:rPr lang="en-US" altLang="zh-TW" dirty="0">
                <a:solidFill>
                  <a:schemeClr val="tx1"/>
                </a:solidFill>
                <a:latin typeface="Times New Roman" pitchFamily="18" charset="0"/>
                <a:cs typeface="Times New Roman" pitchFamily="18" charset="0"/>
              </a:rPr>
              <a:t>Each node of the sensor networks consist of three subsystem: </a:t>
            </a:r>
          </a:p>
          <a:p>
            <a:pPr lvl="1" eaLnBrk="1" hangingPunct="1">
              <a:buFont typeface="Wingdings" pitchFamily="2" charset="2"/>
              <a:buChar char="q"/>
              <a:defRPr/>
            </a:pPr>
            <a:r>
              <a:rPr lang="en-US" altLang="zh-TW" sz="2400" dirty="0">
                <a:solidFill>
                  <a:schemeClr val="tx1"/>
                </a:solidFill>
                <a:latin typeface="Times New Roman" pitchFamily="18" charset="0"/>
                <a:cs typeface="Times New Roman" pitchFamily="18" charset="0"/>
              </a:rPr>
              <a:t>Sensor subsystem: senses the environment</a:t>
            </a:r>
          </a:p>
          <a:p>
            <a:pPr lvl="1" eaLnBrk="1" hangingPunct="1">
              <a:buFont typeface="Wingdings" pitchFamily="2" charset="2"/>
              <a:buChar char="q"/>
              <a:defRPr/>
            </a:pPr>
            <a:r>
              <a:rPr lang="en-US" altLang="zh-TW" sz="2400" dirty="0">
                <a:solidFill>
                  <a:schemeClr val="tx1"/>
                </a:solidFill>
                <a:latin typeface="Times New Roman" pitchFamily="18" charset="0"/>
                <a:cs typeface="Times New Roman" pitchFamily="18" charset="0"/>
              </a:rPr>
              <a:t>Processing subsystem: performs local computations on the sensed data</a:t>
            </a:r>
          </a:p>
          <a:p>
            <a:pPr lvl="1" eaLnBrk="1" hangingPunct="1">
              <a:buFont typeface="Wingdings" pitchFamily="2" charset="2"/>
              <a:buChar char="q"/>
              <a:defRPr/>
            </a:pPr>
            <a:r>
              <a:rPr lang="en-US" altLang="zh-TW" sz="2400" dirty="0">
                <a:solidFill>
                  <a:schemeClr val="tx1"/>
                </a:solidFill>
                <a:latin typeface="Times New Roman" pitchFamily="18" charset="0"/>
                <a:cs typeface="Times New Roman" pitchFamily="18" charset="0"/>
              </a:rPr>
              <a:t>Communication subsystem: responsible for message exchange with neighboring sensor nodes</a:t>
            </a:r>
          </a:p>
          <a:p>
            <a:pPr eaLnBrk="1" hangingPunct="1">
              <a:buFont typeface="Wingdings" pitchFamily="2" charset="2"/>
              <a:buChar char="q"/>
              <a:defRPr/>
            </a:pPr>
            <a:r>
              <a:rPr lang="en-US" altLang="zh-TW" dirty="0">
                <a:solidFill>
                  <a:schemeClr val="tx1"/>
                </a:solidFill>
                <a:latin typeface="Times New Roman" pitchFamily="18" charset="0"/>
                <a:cs typeface="Times New Roman" pitchFamily="18" charset="0"/>
              </a:rPr>
              <a:t>The features of sensor nodes</a:t>
            </a:r>
          </a:p>
          <a:p>
            <a:pPr lvl="1" eaLnBrk="1" hangingPunct="1">
              <a:buFont typeface="Wingdings" pitchFamily="2" charset="2"/>
              <a:buChar char="q"/>
              <a:defRPr/>
            </a:pPr>
            <a:r>
              <a:rPr lang="en-US" altLang="zh-TW" sz="2400" dirty="0">
                <a:solidFill>
                  <a:schemeClr val="tx1"/>
                </a:solidFill>
                <a:latin typeface="Times New Roman" pitchFamily="18" charset="0"/>
                <a:cs typeface="Times New Roman" pitchFamily="18" charset="0"/>
              </a:rPr>
              <a:t>Limited sensing region, processing power, energy</a:t>
            </a:r>
          </a:p>
          <a:p>
            <a:pPr lvl="1">
              <a:buFont typeface="Symbol" panose="05050102010706020507" pitchFamily="18" charset="2"/>
              <a:buNone/>
              <a:defRPr/>
            </a:pPr>
            <a:endParaRPr lang="en-US" sz="2400" dirty="0">
              <a:solidFill>
                <a:schemeClr val="tx1"/>
              </a:solidFill>
              <a:latin typeface="Times New Roman" pitchFamily="18" charset="0"/>
              <a:cs typeface="Times New Roman" pitchFamily="18" charset="0"/>
            </a:endParaRPr>
          </a:p>
        </p:txBody>
      </p:sp>
      <p:sp>
        <p:nvSpPr>
          <p:cNvPr id="24581" name="Line 2"/>
          <p:cNvSpPr>
            <a:spLocks noChangeShapeType="1"/>
          </p:cNvSpPr>
          <p:nvPr/>
        </p:nvSpPr>
        <p:spPr bwMode="auto">
          <a:xfrm>
            <a:off x="1676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4582"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105103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1138" name="內容版面配置區 2"/>
          <p:cNvSpPr>
            <a:spLocks noGrp="1"/>
          </p:cNvSpPr>
          <p:nvPr>
            <p:ph sz="quarter" idx="4294967295"/>
          </p:nvPr>
        </p:nvSpPr>
        <p:spPr>
          <a:xfrm>
            <a:off x="1884364" y="1071564"/>
            <a:ext cx="5354637" cy="871537"/>
          </a:xfrm>
        </p:spPr>
        <p:txBody>
          <a:bodyPr/>
          <a:lstStyle/>
          <a:p>
            <a:pPr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Architecture</a:t>
            </a:r>
          </a:p>
          <a:p>
            <a:pPr eaLnBrk="1" hangingPunct="1">
              <a:buFont typeface="Wingdings" panose="05000000000000000000" pitchFamily="2" charset="2"/>
              <a:buChar char="q"/>
            </a:pPr>
            <a:endParaRPr lang="zh-TW" altLang="en-US" smtClean="0">
              <a:solidFill>
                <a:schemeClr val="tx1"/>
              </a:solidFill>
              <a:latin typeface="Times New Roman" panose="02020603050405020304" pitchFamily="18" charset="0"/>
              <a:cs typeface="Times New Roman" panose="02020603050405020304" pitchFamily="18" charset="0"/>
            </a:endParaRPr>
          </a:p>
        </p:txBody>
      </p:sp>
      <p:sp>
        <p:nvSpPr>
          <p:cNvPr id="91139" name="標題 1"/>
          <p:cNvSpPr>
            <a:spLocks noGrp="1"/>
          </p:cNvSpPr>
          <p:nvPr>
            <p:ph type="title" idx="4294967295"/>
          </p:nvPr>
        </p:nvSpPr>
        <p:spPr>
          <a:xfrm>
            <a:off x="2095500" y="71439"/>
            <a:ext cx="8229600" cy="809625"/>
          </a:xfrm>
        </p:spPr>
        <p:txBody>
          <a:bodyPr/>
          <a:lstStyle/>
          <a:p>
            <a:pPr eaLnBrk="1" hangingPunct="1"/>
            <a:r>
              <a:rPr lang="en-US" altLang="zh-TW" b="1" smtClean="0">
                <a:solidFill>
                  <a:schemeClr val="tx1"/>
                </a:solidFill>
                <a:latin typeface="Times New Roman" panose="02020603050405020304" pitchFamily="18" charset="0"/>
                <a:cs typeface="Times New Roman" panose="02020603050405020304" pitchFamily="18" charset="0"/>
              </a:rPr>
              <a:t>IEEE 802.15.4 MAC</a:t>
            </a:r>
            <a:endParaRPr lang="zh-TW" altLang="en-US" sz="5400" b="1">
              <a:solidFill>
                <a:schemeClr val="tx1"/>
              </a:solidFill>
              <a:latin typeface="Times New Roman" panose="02020603050405020304" pitchFamily="18" charset="0"/>
              <a:cs typeface="Times New Roman" panose="02020603050405020304" pitchFamily="18" charset="0"/>
            </a:endParaRPr>
          </a:p>
        </p:txBody>
      </p:sp>
      <p:grpSp>
        <p:nvGrpSpPr>
          <p:cNvPr id="91140" name="Group 8"/>
          <p:cNvGrpSpPr>
            <a:grpSpLocks/>
          </p:cNvGrpSpPr>
          <p:nvPr/>
        </p:nvGrpSpPr>
        <p:grpSpPr bwMode="auto">
          <a:xfrm>
            <a:off x="3357564" y="4152900"/>
            <a:ext cx="4257675" cy="998538"/>
            <a:chOff x="1587" y="2608"/>
            <a:chExt cx="2682" cy="629"/>
          </a:xfrm>
        </p:grpSpPr>
        <p:sp>
          <p:nvSpPr>
            <p:cNvPr id="91159" name="Freeform 5"/>
            <p:cNvSpPr>
              <a:spLocks/>
            </p:cNvSpPr>
            <p:nvPr/>
          </p:nvSpPr>
          <p:spPr bwMode="auto">
            <a:xfrm>
              <a:off x="4167" y="2608"/>
              <a:ext cx="102" cy="629"/>
            </a:xfrm>
            <a:custGeom>
              <a:avLst/>
              <a:gdLst>
                <a:gd name="T0" fmla="*/ 0 w 203"/>
                <a:gd name="T1" fmla="*/ 629 h 629"/>
                <a:gd name="T2" fmla="*/ 0 w 203"/>
                <a:gd name="T3" fmla="*/ 121 h 629"/>
                <a:gd name="T4" fmla="*/ 1 w 203"/>
                <a:gd name="T5" fmla="*/ 0 h 629"/>
                <a:gd name="T6" fmla="*/ 1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1"/>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1160" name="Freeform 6"/>
            <p:cNvSpPr>
              <a:spLocks/>
            </p:cNvSpPr>
            <p:nvPr/>
          </p:nvSpPr>
          <p:spPr bwMode="auto">
            <a:xfrm>
              <a:off x="1587" y="2608"/>
              <a:ext cx="2682" cy="121"/>
            </a:xfrm>
            <a:custGeom>
              <a:avLst/>
              <a:gdLst>
                <a:gd name="T0" fmla="*/ 1 w 5364"/>
                <a:gd name="T1" fmla="*/ 121 h 121"/>
                <a:gd name="T2" fmla="*/ 0 w 5364"/>
                <a:gd name="T3" fmla="*/ 121 h 121"/>
                <a:gd name="T4" fmla="*/ 1 w 5364"/>
                <a:gd name="T5" fmla="*/ 0 h 121"/>
                <a:gd name="T6" fmla="*/ 1 w 5364"/>
                <a:gd name="T7" fmla="*/ 0 h 121"/>
                <a:gd name="T8" fmla="*/ 1 w 5364"/>
                <a:gd name="T9" fmla="*/ 121 h 121"/>
                <a:gd name="T10" fmla="*/ 0 60000 65536"/>
                <a:gd name="T11" fmla="*/ 0 60000 65536"/>
                <a:gd name="T12" fmla="*/ 0 60000 65536"/>
                <a:gd name="T13" fmla="*/ 0 60000 65536"/>
                <a:gd name="T14" fmla="*/ 0 60000 65536"/>
                <a:gd name="T15" fmla="*/ 0 w 5364"/>
                <a:gd name="T16" fmla="*/ 0 h 121"/>
                <a:gd name="T17" fmla="*/ 5364 w 5364"/>
                <a:gd name="T18" fmla="*/ 121 h 121"/>
              </a:gdLst>
              <a:ahLst/>
              <a:cxnLst>
                <a:cxn ang="T10">
                  <a:pos x="T0" y="T1"/>
                </a:cxn>
                <a:cxn ang="T11">
                  <a:pos x="T2" y="T3"/>
                </a:cxn>
                <a:cxn ang="T12">
                  <a:pos x="T4" y="T5"/>
                </a:cxn>
                <a:cxn ang="T13">
                  <a:pos x="T6" y="T7"/>
                </a:cxn>
                <a:cxn ang="T14">
                  <a:pos x="T8" y="T9"/>
                </a:cxn>
              </a:cxnLst>
              <a:rect l="T15" t="T16" r="T17" b="T18"/>
              <a:pathLst>
                <a:path w="5364" h="121">
                  <a:moveTo>
                    <a:pt x="5161" y="121"/>
                  </a:moveTo>
                  <a:lnTo>
                    <a:pt x="0" y="121"/>
                  </a:lnTo>
                  <a:lnTo>
                    <a:pt x="203" y="0"/>
                  </a:lnTo>
                  <a:lnTo>
                    <a:pt x="5364" y="0"/>
                  </a:lnTo>
                  <a:lnTo>
                    <a:pt x="5161" y="121"/>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1161" name="Rectangle 7"/>
            <p:cNvSpPr>
              <a:spLocks noChangeArrowheads="1"/>
            </p:cNvSpPr>
            <p:nvPr/>
          </p:nvSpPr>
          <p:spPr bwMode="auto">
            <a:xfrm>
              <a:off x="1587" y="2729"/>
              <a:ext cx="2580" cy="508"/>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endParaRPr lang="zh-TW" altLang="en-US" sz="1800">
                <a:solidFill>
                  <a:prstClr val="black"/>
                </a:solidFill>
                <a:latin typeface="Times New Roman" panose="02020603050405020304" pitchFamily="18" charset="0"/>
                <a:cs typeface="Times New Roman" panose="02020603050405020304" pitchFamily="18" charset="0"/>
              </a:endParaRPr>
            </a:p>
          </p:txBody>
        </p:sp>
      </p:grpSp>
      <p:sp>
        <p:nvSpPr>
          <p:cNvPr id="91141" name="Rectangle 9"/>
          <p:cNvSpPr>
            <a:spLocks noChangeArrowheads="1"/>
          </p:cNvSpPr>
          <p:nvPr/>
        </p:nvSpPr>
        <p:spPr bwMode="auto">
          <a:xfrm>
            <a:off x="3929064" y="4500563"/>
            <a:ext cx="30321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r>
              <a:rPr lang="en-US" altLang="zh-TW" sz="2800">
                <a:solidFill>
                  <a:prstClr val="black"/>
                </a:solidFill>
                <a:latin typeface="Times New Roman" panose="02020603050405020304" pitchFamily="18" charset="0"/>
                <a:cs typeface="Times New Roman" panose="02020603050405020304" pitchFamily="18" charset="0"/>
              </a:rPr>
              <a:t>IEEE 802.15.4 MAC</a:t>
            </a:r>
          </a:p>
        </p:txBody>
      </p:sp>
      <p:grpSp>
        <p:nvGrpSpPr>
          <p:cNvPr id="3" name="Group 13"/>
          <p:cNvGrpSpPr>
            <a:grpSpLocks/>
          </p:cNvGrpSpPr>
          <p:nvPr/>
        </p:nvGrpSpPr>
        <p:grpSpPr bwMode="auto">
          <a:xfrm>
            <a:off x="3357564" y="2000250"/>
            <a:ext cx="4257675" cy="998538"/>
            <a:chOff x="1587" y="1252"/>
            <a:chExt cx="2682" cy="629"/>
          </a:xfrm>
          <a:solidFill>
            <a:srgbClr val="00FF00"/>
          </a:solidFill>
        </p:grpSpPr>
        <p:sp>
          <p:nvSpPr>
            <p:cNvPr id="49175" name="Freeform 10"/>
            <p:cNvSpPr>
              <a:spLocks/>
            </p:cNvSpPr>
            <p:nvPr/>
          </p:nvSpPr>
          <p:spPr bwMode="auto">
            <a:xfrm>
              <a:off x="4167" y="1252"/>
              <a:ext cx="102" cy="629"/>
            </a:xfrm>
            <a:custGeom>
              <a:avLst/>
              <a:gdLst>
                <a:gd name="T0" fmla="*/ 0 w 203"/>
                <a:gd name="T1" fmla="*/ 629 h 629"/>
                <a:gd name="T2" fmla="*/ 0 w 203"/>
                <a:gd name="T3" fmla="*/ 120 h 629"/>
                <a:gd name="T4" fmla="*/ 1 w 203"/>
                <a:gd name="T5" fmla="*/ 0 h 629"/>
                <a:gd name="T6" fmla="*/ 1 w 203"/>
                <a:gd name="T7" fmla="*/ 508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8"/>
                  </a:lnTo>
                  <a:lnTo>
                    <a:pt x="0" y="629"/>
                  </a:lnTo>
                  <a:close/>
                </a:path>
              </a:pathLst>
            </a:custGeom>
            <a:grpFill/>
            <a:ln>
              <a:noFill/>
            </a:ln>
          </p:spPr>
          <p:txBody>
            <a:bodyPr/>
            <a:lstStyle/>
            <a:p>
              <a:pPr fontAlgn="base">
                <a:spcBef>
                  <a:spcPct val="0"/>
                </a:spcBef>
                <a:spcAft>
                  <a:spcPct val="0"/>
                </a:spcAft>
                <a:defRPr/>
              </a:pPr>
              <a:endParaRPr lang="zh-TW" altLang="en-US">
                <a:solidFill>
                  <a:prstClr val="black"/>
                </a:solidFill>
                <a:latin typeface="Times New Roman" pitchFamily="18" charset="0"/>
                <a:cs typeface="Times New Roman" pitchFamily="18" charset="0"/>
              </a:endParaRPr>
            </a:p>
          </p:txBody>
        </p:sp>
        <p:sp>
          <p:nvSpPr>
            <p:cNvPr id="49176" name="Freeform 11"/>
            <p:cNvSpPr>
              <a:spLocks/>
            </p:cNvSpPr>
            <p:nvPr/>
          </p:nvSpPr>
          <p:spPr bwMode="auto">
            <a:xfrm>
              <a:off x="1587" y="1252"/>
              <a:ext cx="2682" cy="120"/>
            </a:xfrm>
            <a:custGeom>
              <a:avLst/>
              <a:gdLst>
                <a:gd name="T0" fmla="*/ 1 w 5364"/>
                <a:gd name="T1" fmla="*/ 120 h 120"/>
                <a:gd name="T2" fmla="*/ 0 w 5364"/>
                <a:gd name="T3" fmla="*/ 120 h 120"/>
                <a:gd name="T4" fmla="*/ 1 w 5364"/>
                <a:gd name="T5" fmla="*/ 0 h 120"/>
                <a:gd name="T6" fmla="*/ 1 w 5364"/>
                <a:gd name="T7" fmla="*/ 0 h 120"/>
                <a:gd name="T8" fmla="*/ 1 w 5364"/>
                <a:gd name="T9" fmla="*/ 120 h 120"/>
                <a:gd name="T10" fmla="*/ 0 60000 65536"/>
                <a:gd name="T11" fmla="*/ 0 60000 65536"/>
                <a:gd name="T12" fmla="*/ 0 60000 65536"/>
                <a:gd name="T13" fmla="*/ 0 60000 65536"/>
                <a:gd name="T14" fmla="*/ 0 60000 65536"/>
                <a:gd name="T15" fmla="*/ 0 w 5364"/>
                <a:gd name="T16" fmla="*/ 0 h 120"/>
                <a:gd name="T17" fmla="*/ 5364 w 5364"/>
                <a:gd name="T18" fmla="*/ 120 h 120"/>
              </a:gdLst>
              <a:ahLst/>
              <a:cxnLst>
                <a:cxn ang="T10">
                  <a:pos x="T0" y="T1"/>
                </a:cxn>
                <a:cxn ang="T11">
                  <a:pos x="T2" y="T3"/>
                </a:cxn>
                <a:cxn ang="T12">
                  <a:pos x="T4" y="T5"/>
                </a:cxn>
                <a:cxn ang="T13">
                  <a:pos x="T6" y="T7"/>
                </a:cxn>
                <a:cxn ang="T14">
                  <a:pos x="T8" y="T9"/>
                </a:cxn>
              </a:cxnLst>
              <a:rect l="T15" t="T16" r="T17" b="T18"/>
              <a:pathLst>
                <a:path w="5364" h="120">
                  <a:moveTo>
                    <a:pt x="5161" y="120"/>
                  </a:moveTo>
                  <a:lnTo>
                    <a:pt x="0" y="120"/>
                  </a:lnTo>
                  <a:lnTo>
                    <a:pt x="203" y="0"/>
                  </a:lnTo>
                  <a:lnTo>
                    <a:pt x="5364" y="0"/>
                  </a:lnTo>
                  <a:lnTo>
                    <a:pt x="5161" y="120"/>
                  </a:lnTo>
                  <a:close/>
                </a:path>
              </a:pathLst>
            </a:custGeom>
            <a:grpFill/>
            <a:ln>
              <a:noFill/>
            </a:ln>
          </p:spPr>
          <p:txBody>
            <a:bodyPr/>
            <a:lstStyle/>
            <a:p>
              <a:pPr fontAlgn="base">
                <a:spcBef>
                  <a:spcPct val="0"/>
                </a:spcBef>
                <a:spcAft>
                  <a:spcPct val="0"/>
                </a:spcAft>
                <a:defRPr/>
              </a:pPr>
              <a:endParaRPr lang="zh-TW" altLang="en-US">
                <a:solidFill>
                  <a:prstClr val="black"/>
                </a:solidFill>
                <a:latin typeface="Times New Roman" pitchFamily="18" charset="0"/>
                <a:cs typeface="Times New Roman" pitchFamily="18" charset="0"/>
              </a:endParaRPr>
            </a:p>
          </p:txBody>
        </p:sp>
        <p:sp>
          <p:nvSpPr>
            <p:cNvPr id="49177" name="Rectangle 12"/>
            <p:cNvSpPr>
              <a:spLocks noChangeArrowheads="1"/>
            </p:cNvSpPr>
            <p:nvPr/>
          </p:nvSpPr>
          <p:spPr bwMode="auto">
            <a:xfrm>
              <a:off x="1587" y="1372"/>
              <a:ext cx="2580" cy="509"/>
            </a:xfrm>
            <a:prstGeom prst="rect">
              <a:avLst/>
            </a:prstGeom>
            <a:grpFill/>
            <a:ln>
              <a:noFill/>
            </a:ln>
          </p:spPr>
          <p:txBody>
            <a:bodyPr/>
            <a:lstStyle>
              <a:lvl1pPr eaLnBrk="0" hangingPunct="0">
                <a:spcBef>
                  <a:spcPts val="600"/>
                </a:spcBef>
                <a:buClr>
                  <a:srgbClr val="0000FF"/>
                </a:buClr>
                <a:buSzPct val="76000"/>
                <a:buFont typeface="Wingdings" pitchFamily="2" charset="2"/>
                <a:buChar char="n"/>
                <a:defRPr sz="2400">
                  <a:solidFill>
                    <a:schemeClr val="tx1"/>
                  </a:solidFill>
                  <a:latin typeface="Times New Roman" pitchFamily="18" charset="0"/>
                  <a:ea typeface="標楷體" pitchFamily="65" charset="-120"/>
                </a:defRPr>
              </a:lvl1pPr>
              <a:lvl2pPr marL="742950" indent="-285750" eaLnBrk="0" hangingPunct="0">
                <a:spcBef>
                  <a:spcPts val="500"/>
                </a:spcBef>
                <a:buClr>
                  <a:srgbClr val="FF0000"/>
                </a:buClr>
                <a:buSzPct val="76000"/>
                <a:buFont typeface="Wingdings" pitchFamily="2" charset="2"/>
                <a:buChar char="l"/>
                <a:defRPr sz="2000">
                  <a:solidFill>
                    <a:schemeClr val="tx2"/>
                  </a:solidFill>
                  <a:latin typeface="Times New Roman" pitchFamily="18" charset="0"/>
                  <a:ea typeface="標楷體" pitchFamily="65" charset="-120"/>
                </a:defRPr>
              </a:lvl2pPr>
              <a:lvl3pPr marL="1143000" indent="-228600" eaLnBrk="0" hangingPunct="0">
                <a:spcBef>
                  <a:spcPts val="500"/>
                </a:spcBef>
                <a:buClr>
                  <a:srgbClr val="00FF00"/>
                </a:buClr>
                <a:buSzPct val="76000"/>
                <a:buFont typeface="Wingdings 3" pitchFamily="18" charset="2"/>
                <a:buChar char=""/>
                <a:defRPr sz="2400">
                  <a:solidFill>
                    <a:schemeClr val="tx1"/>
                  </a:solidFill>
                  <a:latin typeface="Times New Roman" pitchFamily="18" charset="0"/>
                  <a:ea typeface="標楷體" pitchFamily="65" charset="-120"/>
                </a:defRPr>
              </a:lvl3pPr>
              <a:lvl4pPr marL="1600200" indent="-228600" eaLnBrk="0" hangingPunct="0">
                <a:spcBef>
                  <a:spcPts val="400"/>
                </a:spcBef>
                <a:buClr>
                  <a:srgbClr val="8BA2B4"/>
                </a:buClr>
                <a:buSzPct val="70000"/>
                <a:buFont typeface="Wingdings" pitchFamily="2" charset="2"/>
                <a:buChar char=""/>
                <a:defRPr sz="2000">
                  <a:solidFill>
                    <a:schemeClr val="tx1"/>
                  </a:solidFill>
                  <a:latin typeface="Times New Roman" pitchFamily="18" charset="0"/>
                  <a:ea typeface="標楷體" pitchFamily="65" charset="-120"/>
                </a:defRPr>
              </a:lvl4pPr>
              <a:lvl5pPr marL="2057400" indent="-228600" eaLnBrk="0" hangingPunct="0">
                <a:spcBef>
                  <a:spcPts val="300"/>
                </a:spcBef>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5pPr>
              <a:lvl6pPr marL="25146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6pPr>
              <a:lvl7pPr marL="29718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7pPr>
              <a:lvl8pPr marL="34290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8pPr>
              <a:lvl9pPr marL="38862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9pPr>
            </a:lstStyle>
            <a:p>
              <a:pPr eaLnBrk="1" fontAlgn="base" hangingPunct="1">
                <a:spcBef>
                  <a:spcPct val="0"/>
                </a:spcBef>
                <a:spcAft>
                  <a:spcPct val="0"/>
                </a:spcAft>
                <a:buClrTx/>
                <a:buSzTx/>
                <a:buNone/>
                <a:defRPr/>
              </a:pPr>
              <a:endParaRPr lang="zh-TW" altLang="en-US" sz="1800">
                <a:solidFill>
                  <a:prstClr val="black"/>
                </a:solidFill>
                <a:ea typeface="新細明體" pitchFamily="18" charset="-120"/>
                <a:cs typeface="Times New Roman" pitchFamily="18" charset="0"/>
              </a:endParaRPr>
            </a:p>
          </p:txBody>
        </p:sp>
      </p:grpSp>
      <p:sp>
        <p:nvSpPr>
          <p:cNvPr id="91143" name="Rectangle 14"/>
          <p:cNvSpPr>
            <a:spLocks noChangeArrowheads="1"/>
          </p:cNvSpPr>
          <p:nvPr/>
        </p:nvSpPr>
        <p:spPr bwMode="auto">
          <a:xfrm>
            <a:off x="4500564" y="2357438"/>
            <a:ext cx="18319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r>
              <a:rPr lang="en-US" altLang="zh-TW" sz="2800">
                <a:solidFill>
                  <a:prstClr val="black"/>
                </a:solidFill>
                <a:latin typeface="Times New Roman" panose="02020603050405020304" pitchFamily="18" charset="0"/>
                <a:cs typeface="Times New Roman" panose="02020603050405020304" pitchFamily="18" charset="0"/>
              </a:rPr>
              <a:t>Applications</a:t>
            </a:r>
          </a:p>
        </p:txBody>
      </p:sp>
      <p:grpSp>
        <p:nvGrpSpPr>
          <p:cNvPr id="91144" name="Group 18"/>
          <p:cNvGrpSpPr>
            <a:grpSpLocks/>
          </p:cNvGrpSpPr>
          <p:nvPr/>
        </p:nvGrpSpPr>
        <p:grpSpPr bwMode="auto">
          <a:xfrm>
            <a:off x="3357563" y="3076575"/>
            <a:ext cx="4267200" cy="998538"/>
            <a:chOff x="1587" y="1930"/>
            <a:chExt cx="1774" cy="629"/>
          </a:xfrm>
        </p:grpSpPr>
        <p:sp>
          <p:nvSpPr>
            <p:cNvPr id="91156" name="Freeform 15"/>
            <p:cNvSpPr>
              <a:spLocks/>
            </p:cNvSpPr>
            <p:nvPr/>
          </p:nvSpPr>
          <p:spPr bwMode="auto">
            <a:xfrm>
              <a:off x="3260" y="1930"/>
              <a:ext cx="101" cy="629"/>
            </a:xfrm>
            <a:custGeom>
              <a:avLst/>
              <a:gdLst>
                <a:gd name="T0" fmla="*/ 0 w 203"/>
                <a:gd name="T1" fmla="*/ 629 h 629"/>
                <a:gd name="T2" fmla="*/ 0 w 203"/>
                <a:gd name="T3" fmla="*/ 120 h 629"/>
                <a:gd name="T4" fmla="*/ 0 w 203"/>
                <a:gd name="T5" fmla="*/ 0 h 629"/>
                <a:gd name="T6" fmla="*/ 0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1157" name="Freeform 16"/>
            <p:cNvSpPr>
              <a:spLocks/>
            </p:cNvSpPr>
            <p:nvPr/>
          </p:nvSpPr>
          <p:spPr bwMode="auto">
            <a:xfrm>
              <a:off x="1587" y="1930"/>
              <a:ext cx="1774" cy="120"/>
            </a:xfrm>
            <a:custGeom>
              <a:avLst/>
              <a:gdLst>
                <a:gd name="T0" fmla="*/ 1 w 3548"/>
                <a:gd name="T1" fmla="*/ 120 h 120"/>
                <a:gd name="T2" fmla="*/ 0 w 3548"/>
                <a:gd name="T3" fmla="*/ 120 h 120"/>
                <a:gd name="T4" fmla="*/ 1 w 3548"/>
                <a:gd name="T5" fmla="*/ 0 h 120"/>
                <a:gd name="T6" fmla="*/ 1 w 3548"/>
                <a:gd name="T7" fmla="*/ 0 h 120"/>
                <a:gd name="T8" fmla="*/ 1 w 3548"/>
                <a:gd name="T9" fmla="*/ 120 h 120"/>
                <a:gd name="T10" fmla="*/ 0 60000 65536"/>
                <a:gd name="T11" fmla="*/ 0 60000 65536"/>
                <a:gd name="T12" fmla="*/ 0 60000 65536"/>
                <a:gd name="T13" fmla="*/ 0 60000 65536"/>
                <a:gd name="T14" fmla="*/ 0 60000 65536"/>
                <a:gd name="T15" fmla="*/ 0 w 3548"/>
                <a:gd name="T16" fmla="*/ 0 h 120"/>
                <a:gd name="T17" fmla="*/ 3548 w 3548"/>
                <a:gd name="T18" fmla="*/ 120 h 120"/>
              </a:gdLst>
              <a:ahLst/>
              <a:cxnLst>
                <a:cxn ang="T10">
                  <a:pos x="T0" y="T1"/>
                </a:cxn>
                <a:cxn ang="T11">
                  <a:pos x="T2" y="T3"/>
                </a:cxn>
                <a:cxn ang="T12">
                  <a:pos x="T4" y="T5"/>
                </a:cxn>
                <a:cxn ang="T13">
                  <a:pos x="T6" y="T7"/>
                </a:cxn>
                <a:cxn ang="T14">
                  <a:pos x="T8" y="T9"/>
                </a:cxn>
              </a:cxnLst>
              <a:rect l="T15" t="T16" r="T17" b="T18"/>
              <a:pathLst>
                <a:path w="3548" h="120">
                  <a:moveTo>
                    <a:pt x="3345" y="120"/>
                  </a:moveTo>
                  <a:lnTo>
                    <a:pt x="0" y="120"/>
                  </a:lnTo>
                  <a:lnTo>
                    <a:pt x="203" y="0"/>
                  </a:lnTo>
                  <a:lnTo>
                    <a:pt x="3548" y="0"/>
                  </a:lnTo>
                  <a:lnTo>
                    <a:pt x="3345" y="120"/>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1158" name="Rectangle 17"/>
            <p:cNvSpPr>
              <a:spLocks noChangeArrowheads="1"/>
            </p:cNvSpPr>
            <p:nvPr/>
          </p:nvSpPr>
          <p:spPr bwMode="auto">
            <a:xfrm>
              <a:off x="1587" y="2050"/>
              <a:ext cx="1673" cy="509"/>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endParaRPr lang="zh-TW" altLang="en-US" sz="1800">
                <a:solidFill>
                  <a:prstClr val="black"/>
                </a:solidFill>
                <a:latin typeface="Times New Roman" panose="02020603050405020304" pitchFamily="18" charset="0"/>
                <a:cs typeface="Times New Roman" panose="02020603050405020304" pitchFamily="18" charset="0"/>
              </a:endParaRPr>
            </a:p>
          </p:txBody>
        </p:sp>
      </p:grpSp>
      <p:sp>
        <p:nvSpPr>
          <p:cNvPr id="91145" name="Rectangle 19"/>
          <p:cNvSpPr>
            <a:spLocks noChangeArrowheads="1"/>
          </p:cNvSpPr>
          <p:nvPr/>
        </p:nvSpPr>
        <p:spPr bwMode="auto">
          <a:xfrm>
            <a:off x="4095751" y="3429001"/>
            <a:ext cx="27860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r>
              <a:rPr lang="en-US" altLang="zh-TW" sz="2800">
                <a:solidFill>
                  <a:prstClr val="black"/>
                </a:solidFill>
                <a:latin typeface="Times New Roman" panose="02020603050405020304" pitchFamily="18" charset="0"/>
                <a:cs typeface="Times New Roman" panose="02020603050405020304" pitchFamily="18" charset="0"/>
              </a:rPr>
              <a:t>ZigBee Network</a:t>
            </a:r>
          </a:p>
        </p:txBody>
      </p:sp>
      <p:grpSp>
        <p:nvGrpSpPr>
          <p:cNvPr id="91146" name="Group 36"/>
          <p:cNvGrpSpPr>
            <a:grpSpLocks/>
          </p:cNvGrpSpPr>
          <p:nvPr/>
        </p:nvGrpSpPr>
        <p:grpSpPr bwMode="auto">
          <a:xfrm>
            <a:off x="3357564" y="5230814"/>
            <a:ext cx="4238625" cy="998537"/>
            <a:chOff x="1587" y="3287"/>
            <a:chExt cx="1296" cy="629"/>
          </a:xfrm>
        </p:grpSpPr>
        <p:sp>
          <p:nvSpPr>
            <p:cNvPr id="91153" name="Freeform 33"/>
            <p:cNvSpPr>
              <a:spLocks/>
            </p:cNvSpPr>
            <p:nvPr/>
          </p:nvSpPr>
          <p:spPr bwMode="auto">
            <a:xfrm>
              <a:off x="2782" y="3287"/>
              <a:ext cx="101" cy="629"/>
            </a:xfrm>
            <a:custGeom>
              <a:avLst/>
              <a:gdLst>
                <a:gd name="T0" fmla="*/ 0 w 203"/>
                <a:gd name="T1" fmla="*/ 629 h 629"/>
                <a:gd name="T2" fmla="*/ 0 w 203"/>
                <a:gd name="T3" fmla="*/ 120 h 629"/>
                <a:gd name="T4" fmla="*/ 0 w 203"/>
                <a:gd name="T5" fmla="*/ 0 h 629"/>
                <a:gd name="T6" fmla="*/ 0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1154" name="Freeform 34"/>
            <p:cNvSpPr>
              <a:spLocks/>
            </p:cNvSpPr>
            <p:nvPr/>
          </p:nvSpPr>
          <p:spPr bwMode="auto">
            <a:xfrm>
              <a:off x="1587" y="3287"/>
              <a:ext cx="1296" cy="120"/>
            </a:xfrm>
            <a:custGeom>
              <a:avLst/>
              <a:gdLst>
                <a:gd name="T0" fmla="*/ 1 w 2592"/>
                <a:gd name="T1" fmla="*/ 120 h 120"/>
                <a:gd name="T2" fmla="*/ 0 w 2592"/>
                <a:gd name="T3" fmla="*/ 120 h 120"/>
                <a:gd name="T4" fmla="*/ 1 w 2592"/>
                <a:gd name="T5" fmla="*/ 0 h 120"/>
                <a:gd name="T6" fmla="*/ 1 w 2592"/>
                <a:gd name="T7" fmla="*/ 0 h 120"/>
                <a:gd name="T8" fmla="*/ 1 w 2592"/>
                <a:gd name="T9" fmla="*/ 120 h 120"/>
                <a:gd name="T10" fmla="*/ 0 60000 65536"/>
                <a:gd name="T11" fmla="*/ 0 60000 65536"/>
                <a:gd name="T12" fmla="*/ 0 60000 65536"/>
                <a:gd name="T13" fmla="*/ 0 60000 65536"/>
                <a:gd name="T14" fmla="*/ 0 60000 65536"/>
                <a:gd name="T15" fmla="*/ 0 w 2592"/>
                <a:gd name="T16" fmla="*/ 0 h 120"/>
                <a:gd name="T17" fmla="*/ 2592 w 2592"/>
                <a:gd name="T18" fmla="*/ 120 h 120"/>
              </a:gdLst>
              <a:ahLst/>
              <a:cxnLst>
                <a:cxn ang="T10">
                  <a:pos x="T0" y="T1"/>
                </a:cxn>
                <a:cxn ang="T11">
                  <a:pos x="T2" y="T3"/>
                </a:cxn>
                <a:cxn ang="T12">
                  <a:pos x="T4" y="T5"/>
                </a:cxn>
                <a:cxn ang="T13">
                  <a:pos x="T6" y="T7"/>
                </a:cxn>
                <a:cxn ang="T14">
                  <a:pos x="T8" y="T9"/>
                </a:cxn>
              </a:cxnLst>
              <a:rect l="T15" t="T16" r="T17" b="T18"/>
              <a:pathLst>
                <a:path w="2592" h="120">
                  <a:moveTo>
                    <a:pt x="2389" y="120"/>
                  </a:moveTo>
                  <a:lnTo>
                    <a:pt x="0" y="120"/>
                  </a:lnTo>
                  <a:lnTo>
                    <a:pt x="203" y="0"/>
                  </a:lnTo>
                  <a:lnTo>
                    <a:pt x="2592" y="0"/>
                  </a:lnTo>
                  <a:lnTo>
                    <a:pt x="2389" y="120"/>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1155" name="Rectangle 35"/>
            <p:cNvSpPr>
              <a:spLocks noChangeArrowheads="1"/>
            </p:cNvSpPr>
            <p:nvPr/>
          </p:nvSpPr>
          <p:spPr bwMode="auto">
            <a:xfrm>
              <a:off x="1587" y="3407"/>
              <a:ext cx="1195" cy="509"/>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endParaRPr lang="zh-TW" altLang="en-US" sz="1800">
                <a:solidFill>
                  <a:prstClr val="black"/>
                </a:solidFill>
                <a:latin typeface="Times New Roman" panose="02020603050405020304" pitchFamily="18" charset="0"/>
                <a:cs typeface="Times New Roman" panose="02020603050405020304" pitchFamily="18" charset="0"/>
              </a:endParaRPr>
            </a:p>
          </p:txBody>
        </p:sp>
      </p:grpSp>
      <p:sp>
        <p:nvSpPr>
          <p:cNvPr id="91147" name="Rectangle 37"/>
          <p:cNvSpPr>
            <a:spLocks noChangeArrowheads="1"/>
          </p:cNvSpPr>
          <p:nvPr/>
        </p:nvSpPr>
        <p:spPr bwMode="auto">
          <a:xfrm>
            <a:off x="3381376" y="5357813"/>
            <a:ext cx="385762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fontAlgn="base">
              <a:spcBef>
                <a:spcPct val="0"/>
              </a:spcBef>
              <a:spcAft>
                <a:spcPct val="0"/>
              </a:spcAft>
              <a:buClrTx/>
              <a:buSzTx/>
              <a:buNone/>
            </a:pPr>
            <a:r>
              <a:rPr lang="en-US" altLang="zh-TW" sz="2800">
                <a:solidFill>
                  <a:prstClr val="black"/>
                </a:solidFill>
                <a:latin typeface="Times New Roman" panose="02020603050405020304" pitchFamily="18" charset="0"/>
                <a:cs typeface="Times New Roman" panose="02020603050405020304" pitchFamily="18" charset="0"/>
              </a:rPr>
              <a:t>IEEE 802.15.4</a:t>
            </a:r>
          </a:p>
          <a:p>
            <a:pPr algn="ctr" fontAlgn="base">
              <a:spcBef>
                <a:spcPct val="0"/>
              </a:spcBef>
              <a:spcAft>
                <a:spcPct val="0"/>
              </a:spcAft>
              <a:buClrTx/>
              <a:buSzTx/>
              <a:buNone/>
            </a:pPr>
            <a:r>
              <a:rPr lang="en-US" altLang="zh-TW" sz="2800">
                <a:solidFill>
                  <a:prstClr val="black"/>
                </a:solidFill>
                <a:latin typeface="Times New Roman" panose="02020603050405020304" pitchFamily="18" charset="0"/>
                <a:cs typeface="Times New Roman" panose="02020603050405020304" pitchFamily="18" charset="0"/>
              </a:rPr>
              <a:t>PHY</a:t>
            </a:r>
          </a:p>
        </p:txBody>
      </p:sp>
      <p:sp>
        <p:nvSpPr>
          <p:cNvPr id="40" name="AutoShape 4"/>
          <p:cNvSpPr>
            <a:spLocks noChangeArrowheads="1"/>
          </p:cNvSpPr>
          <p:nvPr/>
        </p:nvSpPr>
        <p:spPr bwMode="auto">
          <a:xfrm>
            <a:off x="1881188" y="3286125"/>
            <a:ext cx="1166812" cy="609600"/>
          </a:xfrm>
          <a:prstGeom prst="rightArrow">
            <a:avLst>
              <a:gd name="adj1" fmla="val 50000"/>
              <a:gd name="adj2" fmla="val 62500"/>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anchor="ctr"/>
          <a:lstStyle/>
          <a:p>
            <a:pPr fontAlgn="base">
              <a:spcBef>
                <a:spcPct val="0"/>
              </a:spcBef>
              <a:spcAft>
                <a:spcPct val="0"/>
              </a:spcAft>
              <a:defRPr/>
            </a:pPr>
            <a:endParaRPr lang="zh-TW" altLang="en-US">
              <a:solidFill>
                <a:prstClr val="black"/>
              </a:solidFill>
              <a:latin typeface="Times New Roman" pitchFamily="18" charset="0"/>
              <a:cs typeface="Times New Roman" pitchFamily="18" charset="0"/>
            </a:endParaRPr>
          </a:p>
        </p:txBody>
      </p:sp>
      <p:sp>
        <p:nvSpPr>
          <p:cNvPr id="91149" name="矩形 40"/>
          <p:cNvSpPr>
            <a:spLocks noChangeArrowheads="1"/>
          </p:cNvSpPr>
          <p:nvPr/>
        </p:nvSpPr>
        <p:spPr bwMode="auto">
          <a:xfrm>
            <a:off x="7167563" y="1098551"/>
            <a:ext cx="3429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Font typeface="Wingdings" panose="05000000000000000000" pitchFamily="2" charset="2"/>
              <a:buChar char="q"/>
            </a:pPr>
            <a:r>
              <a:rPr lang="en-US" altLang="zh-TW">
                <a:solidFill>
                  <a:prstClr val="black"/>
                </a:solidFill>
                <a:latin typeface="Times New Roman" panose="02020603050405020304" pitchFamily="18" charset="0"/>
                <a:cs typeface="Times New Roman" panose="02020603050405020304" pitchFamily="18" charset="0"/>
              </a:rPr>
              <a:t> Device join and leave</a:t>
            </a:r>
          </a:p>
          <a:p>
            <a:pPr fontAlgn="base">
              <a:spcBef>
                <a:spcPct val="0"/>
              </a:spcBef>
              <a:spcAft>
                <a:spcPct val="0"/>
              </a:spcAft>
              <a:buClrTx/>
              <a:buSzTx/>
              <a:buFont typeface="Wingdings" panose="05000000000000000000" pitchFamily="2" charset="2"/>
              <a:buChar char="q"/>
            </a:pPr>
            <a:r>
              <a:rPr lang="en-US" altLang="zh-TW">
                <a:solidFill>
                  <a:prstClr val="black"/>
                </a:solidFill>
                <a:latin typeface="Times New Roman" panose="02020603050405020304" pitchFamily="18" charset="0"/>
                <a:cs typeface="Times New Roman" panose="02020603050405020304" pitchFamily="18" charset="0"/>
              </a:rPr>
              <a:t> Frame routing</a:t>
            </a:r>
          </a:p>
        </p:txBody>
      </p:sp>
      <p:sp>
        <p:nvSpPr>
          <p:cNvPr id="91150" name="Slide Number Placeholder 3"/>
          <p:cNvSpPr txBox="1">
            <a:spLocks/>
          </p:cNvSpPr>
          <p:nvPr/>
        </p:nvSpPr>
        <p:spPr bwMode="auto">
          <a:xfrm>
            <a:off x="5667375" y="6402389"/>
            <a:ext cx="1162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B95B6965-8962-400D-8EA4-DE0D7FB2AF11}"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70</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91151" name="Line 2"/>
          <p:cNvSpPr>
            <a:spLocks noChangeShapeType="1"/>
          </p:cNvSpPr>
          <p:nvPr/>
        </p:nvSpPr>
        <p:spPr bwMode="auto">
          <a:xfrm>
            <a:off x="1676400" y="8572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1152" name="Line 2"/>
          <p:cNvSpPr>
            <a:spLocks noChangeShapeType="1"/>
          </p:cNvSpPr>
          <p:nvPr/>
        </p:nvSpPr>
        <p:spPr bwMode="auto">
          <a:xfrm>
            <a:off x="1676400" y="63579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74822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p:cNvSpPr>
          <p:nvPr>
            <p:ph type="title" idx="4294967295"/>
          </p:nvPr>
        </p:nvSpPr>
        <p:spPr>
          <a:xfrm>
            <a:off x="1938338" y="0"/>
            <a:ext cx="8229600" cy="1252538"/>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IEEE 802.15.4</a:t>
            </a:r>
          </a:p>
        </p:txBody>
      </p:sp>
      <p:sp>
        <p:nvSpPr>
          <p:cNvPr id="93187" name="Rectangle 3"/>
          <p:cNvSpPr>
            <a:spLocks noGrp="1"/>
          </p:cNvSpPr>
          <p:nvPr>
            <p:ph type="body" idx="4294967295"/>
          </p:nvPr>
        </p:nvSpPr>
        <p:spPr>
          <a:xfrm>
            <a:off x="1952626" y="1643064"/>
            <a:ext cx="8429625" cy="3451225"/>
          </a:xfrm>
        </p:spPr>
        <p:txBody>
          <a:bodyPr/>
          <a:lstStyle/>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IEEE 802.15.4 task group began to develop a standard for LR-WPAN.</a:t>
            </a:r>
          </a:p>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The goal of this group was to provide a standard with ultra-low complexity, cost, and power for low-data-rate wireless connectivity among inexpensive fixed, portable, and moving devices.</a:t>
            </a:r>
          </a:p>
        </p:txBody>
      </p:sp>
      <p:sp>
        <p:nvSpPr>
          <p:cNvPr id="931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D4BACD0B-F56E-4333-9FB2-FEB65F5A8D85}"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71</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93189"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3190"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29345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p:cNvSpPr>
          <p:nvPr>
            <p:ph type="title" idx="4294967295"/>
          </p:nvPr>
        </p:nvSpPr>
        <p:spPr>
          <a:xfrm>
            <a:off x="2452688" y="214313"/>
            <a:ext cx="7772400" cy="1143000"/>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General characteristics</a:t>
            </a:r>
          </a:p>
        </p:txBody>
      </p:sp>
      <p:pic>
        <p:nvPicPr>
          <p:cNvPr id="95235" name="Picture 3"/>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2524125" y="1785938"/>
            <a:ext cx="7666038" cy="4114800"/>
          </a:xfrm>
        </p:spPr>
      </p:pic>
      <p:sp>
        <p:nvSpPr>
          <p:cNvPr id="952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694DE94C-9585-4743-8D20-32B114650FE7}" type="slidenum">
              <a:rPr lang="en-US" altLang="en-US" sz="1800" b="1">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72</a:t>
            </a:fld>
            <a:endParaRPr lang="en-US" altLang="en-US" sz="1800" b="1">
              <a:solidFill>
                <a:prstClr val="black"/>
              </a:solidFill>
              <a:latin typeface="Times New Roman" panose="02020603050405020304" pitchFamily="18" charset="0"/>
              <a:cs typeface="Times New Roman" panose="02020603050405020304" pitchFamily="18" charset="0"/>
            </a:endParaRPr>
          </a:p>
        </p:txBody>
      </p:sp>
      <p:sp>
        <p:nvSpPr>
          <p:cNvPr id="95237" name="Line 2"/>
          <p:cNvSpPr>
            <a:spLocks noChangeShapeType="1"/>
          </p:cNvSpPr>
          <p:nvPr/>
        </p:nvSpPr>
        <p:spPr bwMode="auto">
          <a:xfrm>
            <a:off x="1676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5238"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45820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p:cNvSpPr>
          <p:nvPr>
            <p:ph type="title" idx="4294967295"/>
          </p:nvPr>
        </p:nvSpPr>
        <p:spPr>
          <a:xfrm>
            <a:off x="2524125" y="71438"/>
            <a:ext cx="7361238" cy="685800"/>
          </a:xfrm>
        </p:spPr>
        <p:txBody>
          <a:bodyPr/>
          <a:lstStyle/>
          <a:p>
            <a:r>
              <a:rPr lang="en-US" altLang="en-US" smtClean="0">
                <a:solidFill>
                  <a:schemeClr val="tx1"/>
                </a:solidFill>
                <a:latin typeface="Times New Roman" panose="02020603050405020304" pitchFamily="18" charset="0"/>
                <a:cs typeface="Times New Roman" panose="02020603050405020304" pitchFamily="18" charset="0"/>
              </a:rPr>
              <a:t>Approaches for low power</a:t>
            </a:r>
          </a:p>
        </p:txBody>
      </p:sp>
      <p:sp>
        <p:nvSpPr>
          <p:cNvPr id="96259" name="Rectangle 3"/>
          <p:cNvSpPr>
            <a:spLocks noGrp="1"/>
          </p:cNvSpPr>
          <p:nvPr>
            <p:ph type="body" idx="4294967295"/>
          </p:nvPr>
        </p:nvSpPr>
        <p:spPr>
          <a:xfrm>
            <a:off x="2024063" y="1071563"/>
            <a:ext cx="8286750" cy="5181600"/>
          </a:xfrm>
        </p:spPr>
        <p:txBody>
          <a:bodyPr/>
          <a:lstStyle/>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In order to achieve the low power and low cost goals established by IEEE 802.15.4 the following approaches are taken</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Reduce the amount of data transmitted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Reduce the transceiver duty cycle and frequency of data transmissions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Reduce the frame overhead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Reduce complexity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Reduce range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Implement strict power management mechanisms (power-down and sleep modes) </a:t>
            </a:r>
          </a:p>
        </p:txBody>
      </p:sp>
      <p:sp>
        <p:nvSpPr>
          <p:cNvPr id="9626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271D65E6-A7AE-4FD4-AF96-490FFD0D1853}"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73</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96261"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6262"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5147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p:cNvSpPr>
          <p:nvPr>
            <p:ph type="title" idx="4294967295"/>
          </p:nvPr>
        </p:nvSpPr>
        <p:spPr>
          <a:xfrm>
            <a:off x="1881189" y="0"/>
            <a:ext cx="8643937" cy="1252538"/>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IEEE 802.15.4 introduction</a:t>
            </a:r>
          </a:p>
        </p:txBody>
      </p:sp>
      <p:sp>
        <p:nvSpPr>
          <p:cNvPr id="97283" name="Rectangle 3"/>
          <p:cNvSpPr>
            <a:spLocks noGrp="1"/>
          </p:cNvSpPr>
          <p:nvPr>
            <p:ph type="body" idx="4294967295"/>
          </p:nvPr>
        </p:nvSpPr>
        <p:spPr>
          <a:xfrm>
            <a:off x="1952626" y="1714501"/>
            <a:ext cx="8429625" cy="3643313"/>
          </a:xfrm>
        </p:spPr>
        <p:txBody>
          <a:bodyPr/>
          <a:lstStyle/>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IEEE 802.15.4  deals with only PHY layer and portion of Data link layer.</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The higher-layer protocols are left to industry and the individual applications.</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The Zigbee Alliance is an association of companies involved with building higher-layer standards based on IEEE 802.15.4. This includes network, security, and application protocols.</a:t>
            </a:r>
          </a:p>
        </p:txBody>
      </p:sp>
      <p:sp>
        <p:nvSpPr>
          <p:cNvPr id="9728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3BC76670-6BF3-4D31-AE2B-592CAD9AD487}"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74</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97285"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7286"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25452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8306" name="Rectangle 1026"/>
          <p:cNvSpPr>
            <a:spLocks noGrp="1"/>
          </p:cNvSpPr>
          <p:nvPr>
            <p:ph type="title" idx="4294967295"/>
          </p:nvPr>
        </p:nvSpPr>
        <p:spPr>
          <a:xfrm>
            <a:off x="1524000" y="71438"/>
            <a:ext cx="9144000" cy="1143000"/>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IEEE 802.15.4 in ISO-OSI layered network model</a:t>
            </a:r>
          </a:p>
        </p:txBody>
      </p:sp>
      <p:pic>
        <p:nvPicPr>
          <p:cNvPr id="98307" name="Picture 1027"/>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2063750" y="1671638"/>
            <a:ext cx="8032750" cy="4114800"/>
          </a:xfrm>
        </p:spPr>
      </p:pic>
      <p:sp>
        <p:nvSpPr>
          <p:cNvPr id="98308" name="Slide Number Placeholder 3"/>
          <p:cNvSpPr>
            <a:spLocks noGrp="1"/>
          </p:cNvSpPr>
          <p:nvPr>
            <p:ph type="sldNum" sz="quarter" idx="12"/>
          </p:nvPr>
        </p:nvSpPr>
        <p:spPr bwMode="auto">
          <a:xfrm>
            <a:off x="5459413" y="6249989"/>
            <a:ext cx="12176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35CFA6C7-A3AA-440D-804D-2CE24C557831}"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75</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98309" name="Line 2"/>
          <p:cNvSpPr>
            <a:spLocks noChangeShapeType="1"/>
          </p:cNvSpPr>
          <p:nvPr/>
        </p:nvSpPr>
        <p:spPr bwMode="auto">
          <a:xfrm>
            <a:off x="1676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8310"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26111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p:cNvSpPr>
          <p:nvPr>
            <p:ph type="title" idx="4294967295"/>
          </p:nvPr>
        </p:nvSpPr>
        <p:spPr>
          <a:xfrm>
            <a:off x="2009775" y="71438"/>
            <a:ext cx="8229600" cy="857250"/>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Network layer</a:t>
            </a:r>
          </a:p>
        </p:txBody>
      </p:sp>
      <p:sp>
        <p:nvSpPr>
          <p:cNvPr id="99331" name="Rectangle 3"/>
          <p:cNvSpPr>
            <a:spLocks noGrp="1"/>
          </p:cNvSpPr>
          <p:nvPr>
            <p:ph type="body" idx="4294967295"/>
          </p:nvPr>
        </p:nvSpPr>
        <p:spPr>
          <a:xfrm>
            <a:off x="1952625" y="1000125"/>
            <a:ext cx="8358188" cy="4357688"/>
          </a:xfrm>
        </p:spPr>
        <p:txBody>
          <a:bodyPr/>
          <a:lstStyle/>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The services which network layer provides are more challenging to implement because of low power consumption requirement.</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Network layer over this standard are expected to be self configuring and self maintaining to minimize total cost of user.</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IEEE 802.15.4 draft standard supports multiple network topologies including star and peer to peer topology.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topology selection is application dependent. PC peripherals may require low latency connection of star topology while perimeter security which needs large coverage area may require peer to peer networking.</a:t>
            </a:r>
          </a:p>
        </p:txBody>
      </p:sp>
      <p:sp>
        <p:nvSpPr>
          <p:cNvPr id="993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56AE2F5-9BEF-46A3-A904-705CAD671F07}"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76</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99333" name="Line 2"/>
          <p:cNvSpPr>
            <a:spLocks noChangeShapeType="1"/>
          </p:cNvSpPr>
          <p:nvPr/>
        </p:nvSpPr>
        <p:spPr bwMode="auto">
          <a:xfrm>
            <a:off x="1676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9334"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97462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0354" name="Rectangle 2"/>
          <p:cNvSpPr>
            <a:spLocks noGrp="1"/>
          </p:cNvSpPr>
          <p:nvPr>
            <p:ph type="title" idx="4294967295"/>
          </p:nvPr>
        </p:nvSpPr>
        <p:spPr>
          <a:xfrm>
            <a:off x="2024063" y="0"/>
            <a:ext cx="8286750" cy="1143000"/>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 Star and Peer to Peer topologies</a:t>
            </a:r>
          </a:p>
        </p:txBody>
      </p:sp>
      <p:pic>
        <p:nvPicPr>
          <p:cNvPr id="100355" name="Picture 3"/>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2166938" y="1428751"/>
            <a:ext cx="7931150" cy="4214813"/>
          </a:xfrm>
        </p:spPr>
      </p:pic>
      <p:sp>
        <p:nvSpPr>
          <p:cNvPr id="1003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33D5D738-B293-46B7-91C4-BEEEE623C77E}"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77</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00357"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0358"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96319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p:cNvSpPr>
          <p:nvPr>
            <p:ph type="title" idx="4294967295"/>
          </p:nvPr>
        </p:nvSpPr>
        <p:spPr>
          <a:xfrm>
            <a:off x="1881188" y="71439"/>
            <a:ext cx="8229600" cy="1019175"/>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Data link layer</a:t>
            </a:r>
          </a:p>
        </p:txBody>
      </p:sp>
      <p:sp>
        <p:nvSpPr>
          <p:cNvPr id="101379" name="Rectangle 3"/>
          <p:cNvSpPr>
            <a:spLocks noGrp="1"/>
          </p:cNvSpPr>
          <p:nvPr>
            <p:ph type="body" idx="4294967295"/>
          </p:nvPr>
        </p:nvSpPr>
        <p:spPr>
          <a:xfrm>
            <a:off x="1809750" y="1214438"/>
            <a:ext cx="8643938" cy="4648200"/>
          </a:xfrm>
        </p:spPr>
        <p:txBody>
          <a:bodyPr/>
          <a:lstStyle/>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IEEE 802 splits DLL into MAC and LLC sublayers.</a:t>
            </a:r>
          </a:p>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LLC is standardized and is common in 802.3,802.11,802.15.1.</a:t>
            </a:r>
          </a:p>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features of the IEEE 802.15.4 MAC are association and disassociation, acknowledged frame delivery, channel access mechanism, frame validation, guaranteed time slot management, and beacon management.</a:t>
            </a:r>
          </a:p>
        </p:txBody>
      </p:sp>
      <p:sp>
        <p:nvSpPr>
          <p:cNvPr id="10138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335FC906-3147-47C5-B130-43403DB3D6AC}"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78</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01381"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1382"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22011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Grp="1"/>
          </p:cNvSpPr>
          <p:nvPr>
            <p:ph type="title" idx="4294967295"/>
          </p:nvPr>
        </p:nvSpPr>
        <p:spPr>
          <a:xfrm>
            <a:off x="2009775"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MAC</a:t>
            </a:r>
          </a:p>
        </p:txBody>
      </p:sp>
      <p:sp>
        <p:nvSpPr>
          <p:cNvPr id="102403" name="Rectangle 3"/>
          <p:cNvSpPr>
            <a:spLocks noGrp="1"/>
          </p:cNvSpPr>
          <p:nvPr>
            <p:ph type="body" idx="4294967295"/>
          </p:nvPr>
        </p:nvSpPr>
        <p:spPr>
          <a:xfrm>
            <a:off x="1881188" y="1214438"/>
            <a:ext cx="8501062" cy="4648200"/>
          </a:xfrm>
        </p:spPr>
        <p:txBody>
          <a:bodyPr/>
          <a:lstStyle/>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MAC provides data and management services to upper layers</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The MAC management service has 26 primitives whereas 802.15.1 has about 131 primitives and 32 events, </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802.15.4 MAC is of very low complexity, making it very suitable for its intended low-end applications, albeit at the cost of a smaller feature set than 802.15.1 (e.g., 802.15.4 does not support synchronous voice links).</a:t>
            </a:r>
          </a:p>
        </p:txBody>
      </p:sp>
      <p:sp>
        <p:nvSpPr>
          <p:cNvPr id="10240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7A90232-37DE-480D-86E0-F8CC5F5377BD}"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79</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02405"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2406"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4670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3"/>
          <p:cNvSpPr>
            <a:spLocks noGrp="1"/>
          </p:cNvSpPr>
          <p:nvPr>
            <p:ph type="body" idx="4294967295"/>
          </p:nvPr>
        </p:nvSpPr>
        <p:spPr>
          <a:xfrm>
            <a:off x="1666875" y="1000126"/>
            <a:ext cx="8929688" cy="5286375"/>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advantage of sensor networks</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Robust : a large number of sensors</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Reliable : </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Accurate :  sensor networks covering a wider region</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Fault-tolerant : many nodes are sensing the same event </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Two important operations in a sensor networks</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Data dissemination : the propagation of data/queries throughout the network</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Data gathering : the collection of observed data from the individual sensor nodes to a sink</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different types of sensors</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Seismic, thermal, visual, infrared</a:t>
            </a:r>
          </a:p>
        </p:txBody>
      </p:sp>
      <p:sp>
        <p:nvSpPr>
          <p:cNvPr id="3" name="Rectangle 2"/>
          <p:cNvSpPr txBox="1">
            <a:spLocks noChangeArrowheads="1"/>
          </p:cNvSpPr>
          <p:nvPr/>
        </p:nvSpPr>
        <p:spPr bwMode="auto">
          <a:xfrm>
            <a:off x="2009775" y="71438"/>
            <a:ext cx="8229600" cy="1071562"/>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b="1" dirty="0">
                <a:solidFill>
                  <a:prstClr val="black"/>
                </a:solidFill>
                <a:latin typeface="Times New Roman" pitchFamily="18" charset="0"/>
                <a:cs typeface="Times New Roman" pitchFamily="18" charset="0"/>
              </a:rPr>
              <a:t>WSN</a:t>
            </a:r>
          </a:p>
        </p:txBody>
      </p:sp>
      <p:sp>
        <p:nvSpPr>
          <p:cNvPr id="25604" name="Line 2"/>
          <p:cNvSpPr>
            <a:spLocks noChangeShapeType="1"/>
          </p:cNvSpPr>
          <p:nvPr/>
        </p:nvSpPr>
        <p:spPr bwMode="auto">
          <a:xfrm>
            <a:off x="1676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5605" name="Line 2"/>
          <p:cNvSpPr>
            <a:spLocks noChangeShapeType="1"/>
          </p:cNvSpPr>
          <p:nvPr/>
        </p:nvSpPr>
        <p:spPr bwMode="auto">
          <a:xfrm>
            <a:off x="1676400" y="63579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5606" name="Slide Number Placeholder 3"/>
          <p:cNvSpPr>
            <a:spLocks noGrp="1" noChangeArrowheads="1"/>
          </p:cNvSpPr>
          <p:nvPr>
            <p:ph type="sldNum" sz="quarter" idx="12"/>
          </p:nvPr>
        </p:nvSpPr>
        <p:spPr bwMode="auto">
          <a:xfrm>
            <a:off x="5514975" y="6421439"/>
            <a:ext cx="11620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Bef>
                <a:spcPct val="0"/>
              </a:spcBef>
              <a:spcAft>
                <a:spcPct val="0"/>
              </a:spcAft>
              <a:buClrTx/>
              <a:buSzTx/>
              <a:buNone/>
            </a:pPr>
            <a:fld id="{03009D0F-0240-474E-9E2B-22939686DD7D}" type="slidenum">
              <a:rPr lang="en-US" altLang="en-US" sz="1800">
                <a:solidFill>
                  <a:prstClr val="black"/>
                </a:solidFill>
                <a:latin typeface="Arial" panose="020B0604020202020204" pitchFamily="34" charset="0"/>
                <a:cs typeface="Arial" panose="020B0604020202020204" pitchFamily="34" charset="0"/>
              </a:rPr>
              <a:pPr fontAlgn="base">
                <a:spcBef>
                  <a:spcPct val="0"/>
                </a:spcBef>
                <a:spcAft>
                  <a:spcPct val="0"/>
                </a:spcAft>
                <a:buClrTx/>
                <a:buSzTx/>
                <a:buNone/>
              </a:pPr>
              <a:t>8</a:t>
            </a:fld>
            <a:endParaRPr lang="en-US" altLang="en-US" sz="180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8017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3426" name="Rectangle 2"/>
          <p:cNvSpPr>
            <a:spLocks noGrp="1"/>
          </p:cNvSpPr>
          <p:nvPr>
            <p:ph type="title" idx="4294967295"/>
          </p:nvPr>
        </p:nvSpPr>
        <p:spPr>
          <a:xfrm>
            <a:off x="2309813" y="71438"/>
            <a:ext cx="7772400" cy="1143000"/>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MAC frame format</a:t>
            </a:r>
          </a:p>
        </p:txBody>
      </p:sp>
      <p:pic>
        <p:nvPicPr>
          <p:cNvPr id="103427" name="Picture 3"/>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1738314" y="1285875"/>
            <a:ext cx="8518525" cy="4572000"/>
          </a:xfrm>
        </p:spPr>
      </p:pic>
      <p:sp>
        <p:nvSpPr>
          <p:cNvPr id="10342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2041DECC-E8B7-47A1-9D46-2CBABC5442DC}"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80</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03429"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3430"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18974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p:cNvSpPr>
          <p:nvPr>
            <p:ph type="title" idx="4294967295"/>
          </p:nvPr>
        </p:nvSpPr>
        <p:spPr>
          <a:xfrm>
            <a:off x="2152650"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MAC frame</a:t>
            </a:r>
          </a:p>
        </p:txBody>
      </p:sp>
      <p:sp>
        <p:nvSpPr>
          <p:cNvPr id="104451" name="Rectangle 3"/>
          <p:cNvSpPr>
            <a:spLocks noGrp="1"/>
          </p:cNvSpPr>
          <p:nvPr>
            <p:ph type="body" idx="4294967295"/>
          </p:nvPr>
        </p:nvSpPr>
        <p:spPr>
          <a:xfrm>
            <a:off x="1952626" y="1428751"/>
            <a:ext cx="8215313" cy="4714875"/>
          </a:xfrm>
        </p:spPr>
        <p:txBody>
          <a:bodyPr/>
          <a:lstStyle/>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Frame control field indicates the type of MAC frame being transmitted, specifies the format of the address field, and controls the acknowledgment.</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Multiple address types : 64 bit physical address and short 16 bit network assigned address are provided.</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Address field size may vary from 0 to 20 bytes.</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Payload field is variable with condition size of mac frame &lt;= 127 bytes.</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FCS is used for integrity check using 16 bit CRC.</a:t>
            </a:r>
          </a:p>
        </p:txBody>
      </p:sp>
      <p:sp>
        <p:nvSpPr>
          <p:cNvPr id="10445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B012CAE-0193-40AE-B523-0C249C6508F9}"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81</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04453"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4454"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35223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p:cNvSpPr>
          <p:nvPr>
            <p:ph type="title" idx="4294967295"/>
          </p:nvPr>
        </p:nvSpPr>
        <p:spPr>
          <a:xfrm>
            <a:off x="2009775" y="71439"/>
            <a:ext cx="8229600" cy="1000125"/>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Superframe</a:t>
            </a:r>
          </a:p>
        </p:txBody>
      </p:sp>
      <p:sp>
        <p:nvSpPr>
          <p:cNvPr id="105475" name="Rectangle 3"/>
          <p:cNvSpPr>
            <a:spLocks noGrp="1"/>
          </p:cNvSpPr>
          <p:nvPr>
            <p:ph type="body" idx="4294967295"/>
          </p:nvPr>
        </p:nvSpPr>
        <p:spPr>
          <a:xfrm>
            <a:off x="1809751" y="1214439"/>
            <a:ext cx="8429625" cy="3451225"/>
          </a:xfrm>
        </p:spPr>
        <p:txBody>
          <a:bodyPr/>
          <a:lstStyle/>
          <a:p>
            <a:pPr algn="just">
              <a:lnSpc>
                <a:spcPct val="90000"/>
              </a:lnSpc>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Certain applications require dedicated bandwidth to achieve low latency for this it can operate in optional superframe mode</a:t>
            </a:r>
          </a:p>
          <a:p>
            <a:pPr algn="just">
              <a:lnSpc>
                <a:spcPct val="90000"/>
              </a:lnSpc>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PAN coordinator, transmits superframe beacons in predetermined intervals which is divided into 16 time slots</a:t>
            </a:r>
          </a:p>
          <a:p>
            <a:pPr algn="just">
              <a:lnSpc>
                <a:spcPct val="90000"/>
              </a:lnSpc>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The channel access in the time slots is contention-based but PAN coordinator may assign time slots to a single device requiring dedicated bandwidth or low-latency transmissions. These assigned time slots are called guaranteed time slots (GTS) and together form a contention-free period.</a:t>
            </a:r>
          </a:p>
        </p:txBody>
      </p:sp>
      <p:sp>
        <p:nvSpPr>
          <p:cNvPr id="10547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F28BFAA4-BFCA-46C4-993A-F9735041A2B5}"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82</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05477"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5478" name="Line 2"/>
          <p:cNvSpPr>
            <a:spLocks noChangeShapeType="1"/>
          </p:cNvSpPr>
          <p:nvPr/>
        </p:nvSpPr>
        <p:spPr bwMode="auto">
          <a:xfrm>
            <a:off x="1676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53018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p:cNvSpPr>
          <p:nvPr>
            <p:ph type="title" idx="4294967295"/>
          </p:nvPr>
        </p:nvSpPr>
        <p:spPr>
          <a:xfrm>
            <a:off x="2238375" y="71438"/>
            <a:ext cx="7772400" cy="1143000"/>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Superframe structure</a:t>
            </a:r>
          </a:p>
        </p:txBody>
      </p:sp>
      <p:pic>
        <p:nvPicPr>
          <p:cNvPr id="106499" name="Picture 3"/>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1949450" y="1285876"/>
            <a:ext cx="8218488" cy="4500563"/>
          </a:xfrm>
        </p:spPr>
      </p:pic>
      <p:sp>
        <p:nvSpPr>
          <p:cNvPr id="10650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D712A20C-7275-4C54-98B1-A1E0D2B74B2A}"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83</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06501"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6502"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11344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p:cNvSpPr>
          <p:nvPr>
            <p:ph type="title" idx="4294967295"/>
          </p:nvPr>
        </p:nvSpPr>
        <p:spPr>
          <a:xfrm>
            <a:off x="1938338"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Other MAC features</a:t>
            </a:r>
          </a:p>
        </p:txBody>
      </p:sp>
      <p:sp>
        <p:nvSpPr>
          <p:cNvPr id="107523" name="Rectangle 3"/>
          <p:cNvSpPr>
            <a:spLocks noGrp="1"/>
          </p:cNvSpPr>
          <p:nvPr>
            <p:ph type="body" idx="4294967295"/>
          </p:nvPr>
        </p:nvSpPr>
        <p:spPr>
          <a:xfrm>
            <a:off x="1952626" y="1285876"/>
            <a:ext cx="8215313" cy="3451225"/>
          </a:xfrm>
        </p:spPr>
        <p:txBody>
          <a:bodyPr/>
          <a:lstStyle/>
          <a:p>
            <a:pPr algn="just">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In a beacon-enabled network with superframes, a slotted carrier sense multiple access with collision avoidance (CSMA-CA) mechanism is used.</a:t>
            </a:r>
          </a:p>
          <a:p>
            <a:pPr algn="just">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In others standard CSMA-CA is used I.e it first checks if another device is transmitting in the same channel if so backs off for certain time.</a:t>
            </a:r>
          </a:p>
          <a:p>
            <a:pPr algn="just">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MAC confirms successful reception of data with an acknowledgement.</a:t>
            </a:r>
          </a:p>
          <a:p>
            <a:pPr algn="just">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The IEEE 802.15.4 draft standard provides for three levels of security: no security of any type ,access control lists (non cryptographic security) and symmetric key security, employing AES-128.</a:t>
            </a:r>
          </a:p>
        </p:txBody>
      </p:sp>
      <p:sp>
        <p:nvSpPr>
          <p:cNvPr id="10752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07E5672F-CA3A-427B-81CB-8B825ACC1723}"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84</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07525"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7526"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963682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p:cNvSpPr>
          <p:nvPr>
            <p:ph type="title" idx="4294967295"/>
          </p:nvPr>
        </p:nvSpPr>
        <p:spPr>
          <a:xfrm>
            <a:off x="2009775"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PHY layer</a:t>
            </a:r>
          </a:p>
        </p:txBody>
      </p:sp>
      <p:sp>
        <p:nvSpPr>
          <p:cNvPr id="108547" name="Rectangle 3"/>
          <p:cNvSpPr>
            <a:spLocks noGrp="1"/>
          </p:cNvSpPr>
          <p:nvPr>
            <p:ph type="body" idx="4294967295"/>
          </p:nvPr>
        </p:nvSpPr>
        <p:spPr>
          <a:xfrm>
            <a:off x="2024064" y="1357314"/>
            <a:ext cx="8143875" cy="4643437"/>
          </a:xfrm>
        </p:spPr>
        <p:txBody>
          <a:bodyPr/>
          <a:lstStyle/>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This standard provides 2 PHY options with frequency band as fundamental difference.</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2.4 GHz band has worldwide availability and  provides a transmission rate of 250 kb/s.</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The 868/915 MHz PHY specifies operation in the 868 MHz band in Europe and 915 MHz ISM band in the United States and offer data rates 20 kb/s and 40 kb/s respectively.</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Different transmission rates can be exploited to achieve a variety of different goals.</a:t>
            </a:r>
          </a:p>
        </p:txBody>
      </p:sp>
      <p:sp>
        <p:nvSpPr>
          <p:cNvPr id="10854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1D09C79D-3683-49FC-A7CB-A7BC62F59EE5}"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85</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08549"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8550"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133077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p:cNvSpPr>
          <p:nvPr>
            <p:ph type="title" idx="4294967295"/>
          </p:nvPr>
        </p:nvSpPr>
        <p:spPr>
          <a:xfrm>
            <a:off x="2238375" y="71438"/>
            <a:ext cx="7772400" cy="838200"/>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Channel structure</a:t>
            </a:r>
          </a:p>
        </p:txBody>
      </p:sp>
      <p:pic>
        <p:nvPicPr>
          <p:cNvPr id="109571" name="Picture 3"/>
          <p:cNvPicPr>
            <a:picLocks noChangeAspect="1" noChangeArrowheads="1"/>
          </p:cNvPicPr>
          <p:nvPr>
            <p:ph type="dgm" idx="4294967295"/>
          </p:nvPr>
        </p:nvPicPr>
        <p:blipFill>
          <a:blip r:embed="rId2">
            <a:extLst>
              <a:ext uri="{28A0092B-C50C-407E-A947-70E740481C1C}">
                <a14:useLocalDpi xmlns:a14="http://schemas.microsoft.com/office/drawing/2010/main" val="0"/>
              </a:ext>
            </a:extLst>
          </a:blip>
          <a:srcRect/>
          <a:stretch>
            <a:fillRect/>
          </a:stretch>
        </p:blipFill>
        <p:spPr>
          <a:xfrm>
            <a:off x="2024063" y="1143000"/>
            <a:ext cx="7772400" cy="4724400"/>
          </a:xfrm>
        </p:spPr>
      </p:pic>
      <p:sp>
        <p:nvSpPr>
          <p:cNvPr id="10957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0C95DF99-1291-4F52-9A79-EB8CA172E827}"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86</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09573"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9574"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86157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p:cNvSpPr>
          <p:nvPr>
            <p:ph type="title" idx="4294967295"/>
          </p:nvPr>
        </p:nvSpPr>
        <p:spPr>
          <a:xfrm>
            <a:off x="2309813" y="71438"/>
            <a:ext cx="7772400" cy="838200"/>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Channelization</a:t>
            </a:r>
          </a:p>
        </p:txBody>
      </p:sp>
      <p:sp>
        <p:nvSpPr>
          <p:cNvPr id="104451" name="Rectangle 3"/>
          <p:cNvSpPr>
            <a:spLocks noGrp="1" noChangeArrowheads="1"/>
          </p:cNvSpPr>
          <p:nvPr>
            <p:ph type="body" idx="4294967295"/>
          </p:nvPr>
        </p:nvSpPr>
        <p:spPr>
          <a:xfrm>
            <a:off x="1881188" y="1285875"/>
            <a:ext cx="8286750" cy="4572000"/>
          </a:xfrm>
        </p:spPr>
        <p:txBody>
          <a:bodyPr/>
          <a:lstStyle/>
          <a:p>
            <a:pPr algn="just">
              <a:buFont typeface="Wingdings" pitchFamily="2" charset="2"/>
              <a:buChar char="q"/>
              <a:defRPr/>
            </a:pPr>
            <a:r>
              <a:rPr lang="en-US" sz="2650" dirty="0">
                <a:solidFill>
                  <a:schemeClr val="tx1"/>
                </a:solidFill>
                <a:latin typeface="Times New Roman" pitchFamily="18" charset="0"/>
                <a:cs typeface="Times New Roman" pitchFamily="18" charset="0"/>
              </a:rPr>
              <a:t>27 frequency channels are available across all the 3 bands.</a:t>
            </a:r>
          </a:p>
          <a:p>
            <a:pPr algn="just">
              <a:buFont typeface="Wingdings" pitchFamily="2" charset="2"/>
              <a:buChar char="q"/>
              <a:defRPr/>
            </a:pPr>
            <a:r>
              <a:rPr lang="en-US" sz="2650" dirty="0">
                <a:solidFill>
                  <a:schemeClr val="tx1"/>
                </a:solidFill>
                <a:latin typeface="Times New Roman" pitchFamily="18" charset="0"/>
                <a:cs typeface="Times New Roman" pitchFamily="18" charset="0"/>
              </a:rPr>
              <a:t>This standard includes the necessary things to implement dynamic channel selection to avoid interference.</a:t>
            </a:r>
          </a:p>
          <a:p>
            <a:pPr algn="just">
              <a:buFont typeface="Wingdings" pitchFamily="2" charset="2"/>
              <a:buChar char="q"/>
              <a:defRPr/>
            </a:pPr>
            <a:r>
              <a:rPr lang="en-US" sz="2650" dirty="0">
                <a:solidFill>
                  <a:schemeClr val="tx1"/>
                </a:solidFill>
                <a:latin typeface="Times New Roman" pitchFamily="18" charset="0"/>
                <a:cs typeface="Times New Roman" pitchFamily="18" charset="0"/>
              </a:rPr>
              <a:t>The PHY layers contain several lower-level functions, such as receiver energy detection, link quality indication, and channel switching, which enable channel assessment. </a:t>
            </a:r>
          </a:p>
          <a:p>
            <a:pPr algn="just">
              <a:buFont typeface="Wingdings" pitchFamily="2" charset="2"/>
              <a:buChar char="q"/>
              <a:defRPr/>
            </a:pPr>
            <a:r>
              <a:rPr lang="en-US" sz="2650" dirty="0">
                <a:solidFill>
                  <a:schemeClr val="tx1"/>
                </a:solidFill>
                <a:latin typeface="Times New Roman" pitchFamily="18" charset="0"/>
                <a:cs typeface="Times New Roman" pitchFamily="18" charset="0"/>
              </a:rPr>
              <a:t>These functions are used by the network to establish its initial operating channel and to change channels in response to a prolonged outage.</a:t>
            </a:r>
          </a:p>
        </p:txBody>
      </p:sp>
      <p:sp>
        <p:nvSpPr>
          <p:cNvPr id="11059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D3620FD3-FA6E-4AA5-A796-BE0DBCE1068C}"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87</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10597"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10598"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27860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p:cNvSpPr>
          <p:nvPr>
            <p:ph type="title" idx="4294967295"/>
          </p:nvPr>
        </p:nvSpPr>
        <p:spPr>
          <a:xfrm>
            <a:off x="2238375" y="0"/>
            <a:ext cx="7772400" cy="1143000"/>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PHY layer packet structure</a:t>
            </a:r>
          </a:p>
        </p:txBody>
      </p:sp>
      <p:pic>
        <p:nvPicPr>
          <p:cNvPr id="111619" name="Picture 3"/>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1952626" y="1285876"/>
            <a:ext cx="8215313" cy="4498975"/>
          </a:xfrm>
        </p:spPr>
      </p:pic>
      <p:sp>
        <p:nvSpPr>
          <p:cNvPr id="11162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3009EC1B-C244-4BC1-8596-8D037182065B}"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88</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11621"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11622"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90537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p:cNvSpPr>
          <p:nvPr>
            <p:ph type="title" idx="4294967295"/>
          </p:nvPr>
        </p:nvSpPr>
        <p:spPr>
          <a:xfrm>
            <a:off x="2166938" y="142875"/>
            <a:ext cx="7772400" cy="1143000"/>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Modulation</a:t>
            </a:r>
          </a:p>
        </p:txBody>
      </p:sp>
      <p:pic>
        <p:nvPicPr>
          <p:cNvPr id="112643" name="Picture 3"/>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2024064" y="1357314"/>
            <a:ext cx="8283575" cy="4429125"/>
          </a:xfrm>
        </p:spPr>
      </p:pic>
      <p:sp>
        <p:nvSpPr>
          <p:cNvPr id="11264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F1404A67-C3CA-4DCD-91BC-69B41214011B}"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89</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12645"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12646"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0902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662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D329242D-5976-43B0-8768-116C5FCF66BC}"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9</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26627" name="Rectangle 2"/>
          <p:cNvSpPr>
            <a:spLocks noGrp="1"/>
          </p:cNvSpPr>
          <p:nvPr>
            <p:ph type="title" idx="4294967295"/>
          </p:nvPr>
        </p:nvSpPr>
        <p:spPr>
          <a:xfrm>
            <a:off x="1738313" y="71438"/>
            <a:ext cx="8786812" cy="1143000"/>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WSN Communication Architecture</a:t>
            </a:r>
          </a:p>
        </p:txBody>
      </p:sp>
      <p:pic>
        <p:nvPicPr>
          <p:cNvPr id="26628" name="Picture 5"/>
          <p:cNvPicPr>
            <a:picLocks noChangeAspect="1" noChangeArrowheads="1"/>
          </p:cNvPicPr>
          <p:nvPr/>
        </p:nvPicPr>
        <p:blipFill>
          <a:blip r:embed="rId2">
            <a:extLst>
              <a:ext uri="{28A0092B-C50C-407E-A947-70E740481C1C}">
                <a14:useLocalDpi xmlns:a14="http://schemas.microsoft.com/office/drawing/2010/main" val="0"/>
              </a:ext>
            </a:extLst>
          </a:blip>
          <a:srcRect b="6796"/>
          <a:stretch>
            <a:fillRect/>
          </a:stretch>
        </p:blipFill>
        <p:spPr bwMode="auto">
          <a:xfrm>
            <a:off x="2233613" y="1887539"/>
            <a:ext cx="7600950"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Line 2"/>
          <p:cNvSpPr>
            <a:spLocks noChangeShapeType="1"/>
          </p:cNvSpPr>
          <p:nvPr/>
        </p:nvSpPr>
        <p:spPr bwMode="auto">
          <a:xfrm>
            <a:off x="1676400" y="10001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6630" name="Line 2"/>
          <p:cNvSpPr>
            <a:spLocks noChangeShapeType="1"/>
          </p:cNvSpPr>
          <p:nvPr/>
        </p:nvSpPr>
        <p:spPr bwMode="auto">
          <a:xfrm>
            <a:off x="1676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4671314"/>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p:cNvSpPr>
          <p:nvPr>
            <p:ph type="title" idx="4294967295"/>
          </p:nvPr>
        </p:nvSpPr>
        <p:spPr>
          <a:xfrm>
            <a:off x="2009775"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Interference</a:t>
            </a:r>
          </a:p>
        </p:txBody>
      </p:sp>
      <p:sp>
        <p:nvSpPr>
          <p:cNvPr id="113667" name="Rectangle 3"/>
          <p:cNvSpPr>
            <a:spLocks noGrp="1"/>
          </p:cNvSpPr>
          <p:nvPr>
            <p:ph type="body" idx="4294967295"/>
          </p:nvPr>
        </p:nvSpPr>
        <p:spPr>
          <a:xfrm>
            <a:off x="2095500" y="1500189"/>
            <a:ext cx="8072438" cy="4429125"/>
          </a:xfrm>
        </p:spPr>
        <p:txBody>
          <a:bodyPr/>
          <a:lstStyle/>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Interference is common in 2.4 GHz band because of other services operating in that band</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IEEE 802.15.4 applications have low QOS requirements and may need to perform multiple retries for packet transmissions on interference.</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Since IEEE 802.15.4 devices may be sleeping as much as 99.9 percent of the time they are operational, and employ low-power spread spectrum transmissions, they should be among the best of neighbors in the 2.4 GHz band.</a:t>
            </a:r>
          </a:p>
        </p:txBody>
      </p:sp>
      <p:sp>
        <p:nvSpPr>
          <p:cNvPr id="11366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D312472B-06AD-4BE2-A6F8-4C3ED460FC6A}"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90</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13669"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13670"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16504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p:cNvSpPr>
          <p:nvPr>
            <p:ph type="title" idx="4294967295"/>
          </p:nvPr>
        </p:nvSpPr>
        <p:spPr>
          <a:xfrm>
            <a:off x="2081213"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Bluetooth vs IEEE 802.15.4.</a:t>
            </a:r>
          </a:p>
        </p:txBody>
      </p:sp>
      <p:sp>
        <p:nvSpPr>
          <p:cNvPr id="114691" name="Rectangle 3"/>
          <p:cNvSpPr>
            <a:spLocks noGrp="1"/>
          </p:cNvSpPr>
          <p:nvPr>
            <p:ph type="body" sz="half" idx="4294967295"/>
          </p:nvPr>
        </p:nvSpPr>
        <p:spPr>
          <a:xfrm>
            <a:off x="2024063" y="1857375"/>
            <a:ext cx="3810000" cy="4114800"/>
          </a:xfrm>
        </p:spPr>
        <p:txBody>
          <a:bodyPr/>
          <a:lstStyle/>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Bluetooth based WPAN</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Few devices </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Data range is 10m to 100m</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Data rate is nearly 1Mb/s</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Power consumption is a low.</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Battery life is low.</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Star only.</a:t>
            </a:r>
          </a:p>
        </p:txBody>
      </p:sp>
      <p:sp>
        <p:nvSpPr>
          <p:cNvPr id="114692" name="Rectangle 4"/>
          <p:cNvSpPr>
            <a:spLocks noGrp="1"/>
          </p:cNvSpPr>
          <p:nvPr>
            <p:ph type="body" sz="half" idx="4294967295"/>
          </p:nvPr>
        </p:nvSpPr>
        <p:spPr>
          <a:xfrm>
            <a:off x="6453188" y="1885950"/>
            <a:ext cx="3810000" cy="4114800"/>
          </a:xfrm>
        </p:spPr>
        <p:txBody>
          <a:bodyPr/>
          <a:lstStyle/>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IEEE 802.15.4 LR-WPAN</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Many devices</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Data range is nearly 10m</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Data rate is 20 kb/s,40kb/s,250kb/s.</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Power consumption is ultra low.</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Battery lasts years.</a:t>
            </a:r>
          </a:p>
          <a:p>
            <a:pPr>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 peer to peer,Star.</a:t>
            </a:r>
          </a:p>
        </p:txBody>
      </p:sp>
      <p:sp>
        <p:nvSpPr>
          <p:cNvPr id="11469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472B81B7-56EF-4D2E-9438-80C914C15F65}"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91</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14694"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14695"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55406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p:cNvSpPr>
          <p:nvPr>
            <p:ph type="title" idx="4294967295"/>
          </p:nvPr>
        </p:nvSpPr>
        <p:spPr>
          <a:xfrm>
            <a:off x="2081213"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ZIGBEE alliance</a:t>
            </a:r>
          </a:p>
        </p:txBody>
      </p:sp>
      <p:sp>
        <p:nvSpPr>
          <p:cNvPr id="115715" name="Rectangle 3"/>
          <p:cNvSpPr>
            <a:spLocks noGrp="1"/>
          </p:cNvSpPr>
          <p:nvPr>
            <p:ph type="body" idx="4294967295"/>
          </p:nvPr>
        </p:nvSpPr>
        <p:spPr>
          <a:xfrm>
            <a:off x="2024064" y="1357313"/>
            <a:ext cx="8143875" cy="4500562"/>
          </a:xfrm>
        </p:spPr>
        <p:txBody>
          <a:bodyPr/>
          <a:lstStyle/>
          <a:p>
            <a:pPr algn="just">
              <a:lnSpc>
                <a:spcPct val="90000"/>
              </a:lnSpc>
              <a:buFont typeface="Wingdings" panose="05000000000000000000" pitchFamily="2" charset="2"/>
              <a:buChar char="q"/>
              <a:defRPr/>
            </a:pPr>
            <a:r>
              <a:rPr lang="en-US" altLang="en-US" dirty="0">
                <a:solidFill>
                  <a:schemeClr val="tx1"/>
                </a:solidFill>
                <a:latin typeface="Times New Roman" panose="02020603050405020304" pitchFamily="18" charset="0"/>
                <a:cs typeface="Times New Roman" panose="02020603050405020304" pitchFamily="18" charset="0"/>
              </a:rPr>
              <a:t>The Zigbee Alliance is an association of companies involved with building higher-layer standards based on IEEE 802.15.4. This includes network, security, and application protocols.</a:t>
            </a:r>
          </a:p>
          <a:p>
            <a:pPr algn="just">
              <a:lnSpc>
                <a:spcPct val="90000"/>
              </a:lnSpc>
              <a:buFont typeface="Wingdings" panose="05000000000000000000" pitchFamily="2" charset="2"/>
              <a:buChar char="q"/>
              <a:defRPr/>
            </a:pPr>
            <a:r>
              <a:rPr lang="en-US" altLang="en-US" dirty="0">
                <a:solidFill>
                  <a:schemeClr val="tx1"/>
                </a:solidFill>
                <a:latin typeface="Times New Roman" panose="02020603050405020304" pitchFamily="18" charset="0"/>
                <a:cs typeface="Times New Roman" panose="02020603050405020304" pitchFamily="18" charset="0"/>
              </a:rPr>
              <a:t>A rapidly growing, worldwide, non-profit industry consortium consisting of Leading semiconductor manufacturers, Technology providers, End-users.</a:t>
            </a:r>
          </a:p>
          <a:p>
            <a:pPr algn="just">
              <a:lnSpc>
                <a:spcPct val="90000"/>
              </a:lnSpc>
              <a:buFont typeface="Wingdings" panose="05000000000000000000" pitchFamily="2" charset="2"/>
              <a:buChar char="q"/>
              <a:defRPr/>
            </a:pPr>
            <a:r>
              <a:rPr lang="en-US" altLang="en-US" dirty="0">
                <a:solidFill>
                  <a:schemeClr val="tx1"/>
                </a:solidFill>
                <a:latin typeface="Times New Roman" panose="02020603050405020304" pitchFamily="18" charset="0"/>
                <a:cs typeface="Times New Roman" panose="02020603050405020304" pitchFamily="18" charset="0"/>
              </a:rPr>
              <a:t>An Organization with a mission to define reliable, cost-effective, low-power, wirelessly networked, monitoring and control products based on an open global standard.</a:t>
            </a:r>
          </a:p>
          <a:p>
            <a:pPr algn="just">
              <a:lnSpc>
                <a:spcPct val="90000"/>
              </a:lnSpc>
              <a:buFont typeface="Wingdings" panose="05000000000000000000" pitchFamily="2" charset="2"/>
              <a:buChar char="q"/>
              <a:defRPr/>
            </a:pPr>
            <a:r>
              <a:rPr lang="en-US" altLang="en-US" b="1" dirty="0">
                <a:solidFill>
                  <a:schemeClr val="tx1"/>
                </a:solidFill>
                <a:latin typeface="Times New Roman" panose="02020603050405020304" pitchFamily="18" charset="0"/>
                <a:cs typeface="Times New Roman" panose="02020603050405020304" pitchFamily="18" charset="0"/>
              </a:rPr>
              <a:t>Now? </a:t>
            </a:r>
            <a:r>
              <a:rPr lang="en-US" altLang="en-US" dirty="0">
                <a:solidFill>
                  <a:schemeClr val="tx1"/>
                </a:solidFill>
                <a:latin typeface="Times New Roman" panose="02020603050405020304" pitchFamily="18" charset="0"/>
                <a:cs typeface="Times New Roman" panose="02020603050405020304" pitchFamily="18" charset="0"/>
              </a:rPr>
              <a:t>Targeted at home and building automation and controls, consumer electronics, PC peripherals, medical monitoring, and toys</a:t>
            </a:r>
          </a:p>
          <a:p>
            <a:pPr marL="0" indent="0" algn="just">
              <a:lnSpc>
                <a:spcPct val="90000"/>
              </a:lnSpc>
              <a:buNone/>
              <a:defRPr/>
            </a:pPr>
            <a:endParaRPr lang="en-US" altLang="en-US" sz="1800" dirty="0">
              <a:solidFill>
                <a:schemeClr val="tx1"/>
              </a:solidFill>
              <a:latin typeface="Times New Roman" panose="02020603050405020304" pitchFamily="18" charset="0"/>
              <a:cs typeface="Times New Roman" panose="02020603050405020304" pitchFamily="18" charset="0"/>
            </a:endParaRPr>
          </a:p>
        </p:txBody>
      </p:sp>
      <p:sp>
        <p:nvSpPr>
          <p:cNvPr id="11571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340D2B2E-06A6-4A18-812D-07CE5A1B85BE}"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92</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15717"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15718"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04780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p:cNvSpPr>
          <p:nvPr>
            <p:ph type="title" idx="4294967295"/>
          </p:nvPr>
        </p:nvSpPr>
        <p:spPr>
          <a:xfrm>
            <a:off x="2081213"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ZIGBEE alliance</a:t>
            </a:r>
          </a:p>
        </p:txBody>
      </p:sp>
      <p:sp>
        <p:nvSpPr>
          <p:cNvPr id="116739" name="Rectangle 3"/>
          <p:cNvSpPr>
            <a:spLocks noGrp="1"/>
          </p:cNvSpPr>
          <p:nvPr>
            <p:ph type="body" idx="4294967295"/>
          </p:nvPr>
        </p:nvSpPr>
        <p:spPr>
          <a:xfrm>
            <a:off x="2024064" y="1357313"/>
            <a:ext cx="8143875" cy="4500562"/>
          </a:xfrm>
        </p:spPr>
        <p:txBody>
          <a:bodyPr/>
          <a:lstStyle/>
          <a:p>
            <a:pPr algn="just">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Primary drivers are simplicity, long battery life, networking capabilities, reliability, and cost</a:t>
            </a:r>
          </a:p>
          <a:p>
            <a:pPr algn="just">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 Alliance provides interoperability, certification testing, and branding.</a:t>
            </a:r>
          </a:p>
          <a:p>
            <a:pPr algn="just">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 Six promoter companies – Honeywell, Invensys, Mitsubishi, Motorola, Samsung and Philips</a:t>
            </a:r>
          </a:p>
          <a:p>
            <a:pPr algn="just">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 A rapidly growing list (now almost 60 participants) of industry leaders worldwide committed to providing ZigBee-compliant products and solutions</a:t>
            </a:r>
          </a:p>
          <a:p>
            <a:pPr algn="just">
              <a:lnSpc>
                <a:spcPct val="90000"/>
              </a:lnSpc>
              <a:buFont typeface="Wingdings" panose="05000000000000000000" pitchFamily="2" charset="2"/>
              <a:buChar char="q"/>
            </a:pPr>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1674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B722AC52-F897-49B3-8283-B657E45834F6}"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93</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16741"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16742"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81184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p:cNvSpPr>
          <p:nvPr>
            <p:ph type="title" idx="4294967295"/>
          </p:nvPr>
        </p:nvSpPr>
        <p:spPr>
          <a:xfrm>
            <a:off x="2081213" y="71439"/>
            <a:ext cx="8229600" cy="1252537"/>
          </a:xfrm>
        </p:spPr>
        <p:txBody>
          <a:bodyPr/>
          <a:lstStyle/>
          <a:p>
            <a:r>
              <a:rPr lang="en-US" altLang="en-US" b="1" smtClean="0">
                <a:solidFill>
                  <a:schemeClr val="tx1"/>
                </a:solidFill>
                <a:latin typeface="Times New Roman" panose="02020603050405020304" pitchFamily="18" charset="0"/>
                <a:cs typeface="Times New Roman" panose="02020603050405020304" pitchFamily="18" charset="0"/>
              </a:rPr>
              <a:t>ZIGBEE advantages</a:t>
            </a:r>
          </a:p>
        </p:txBody>
      </p:sp>
      <p:sp>
        <p:nvSpPr>
          <p:cNvPr id="117763" name="Rectangle 3"/>
          <p:cNvSpPr>
            <a:spLocks noGrp="1"/>
          </p:cNvSpPr>
          <p:nvPr>
            <p:ph type="body" idx="4294967295"/>
          </p:nvPr>
        </p:nvSpPr>
        <p:spPr>
          <a:xfrm>
            <a:off x="2095501" y="1643063"/>
            <a:ext cx="8143875" cy="4214812"/>
          </a:xfrm>
        </p:spPr>
        <p:txBody>
          <a:bodyPr/>
          <a:lstStyle/>
          <a:p>
            <a:pPr algn="just">
              <a:lnSpc>
                <a:spcPct val="90000"/>
              </a:lnSpc>
              <a:buFont typeface="Wingdings" panose="05000000000000000000" pitchFamily="2" charset="2"/>
              <a:buChar char="q"/>
            </a:pPr>
            <a:r>
              <a:rPr lang="en-US" altLang="en-US" sz="3200" b="1">
                <a:solidFill>
                  <a:schemeClr val="tx1"/>
                </a:solidFill>
                <a:latin typeface="Times New Roman" panose="02020603050405020304" pitchFamily="18" charset="0"/>
                <a:cs typeface="Times New Roman" panose="02020603050405020304" pitchFamily="18" charset="0"/>
              </a:rPr>
              <a:t> over proprietary solutions?</a:t>
            </a:r>
          </a:p>
          <a:p>
            <a:pPr algn="just">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 Product interoperability</a:t>
            </a:r>
          </a:p>
          <a:p>
            <a:pPr algn="just">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 Vendor independence</a:t>
            </a:r>
          </a:p>
          <a:p>
            <a:pPr algn="just">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 No more having to invest resources to create a new proprietary solution from scratch every time</a:t>
            </a:r>
          </a:p>
          <a:p>
            <a:pPr algn="just">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Companies now can leverage these industry standards to instead focus their energies on finding and serving customers.</a:t>
            </a:r>
          </a:p>
        </p:txBody>
      </p:sp>
      <p:sp>
        <p:nvSpPr>
          <p:cNvPr id="1177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E9780238-6E1F-4E0C-86F8-A9D1EEC85028}"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94</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17765" name="Line 2"/>
          <p:cNvSpPr>
            <a:spLocks noChangeShapeType="1"/>
          </p:cNvSpPr>
          <p:nvPr/>
        </p:nvSpPr>
        <p:spPr bwMode="auto">
          <a:xfrm>
            <a:off x="1676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17766"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3025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8786" name="Rectangle 3"/>
          <p:cNvSpPr>
            <a:spLocks noGrp="1"/>
          </p:cNvSpPr>
          <p:nvPr>
            <p:ph type="body" sz="half" idx="4294967295"/>
          </p:nvPr>
        </p:nvSpPr>
        <p:spPr>
          <a:xfrm>
            <a:off x="1595438" y="3571876"/>
            <a:ext cx="4500562" cy="2447925"/>
          </a:xfrm>
        </p:spPr>
        <p:txBody>
          <a:bodyPr/>
          <a:lstStyle/>
          <a:p>
            <a:pPr algn="just">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Micaz follows mica line with 51 pin connector and compatibility with previous sensor boards and applications. </a:t>
            </a:r>
          </a:p>
          <a:p>
            <a:pPr algn="just">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wireless Communications with Every Node as Router Capability</a:t>
            </a:r>
          </a:p>
          <a:p>
            <a:pPr algn="just">
              <a:buFont typeface="Wingdings" panose="05000000000000000000" pitchFamily="2" charset="2"/>
              <a:buChar char="q"/>
            </a:pPr>
            <a:endParaRPr lang="en-US" altLang="en-US" smtClean="0">
              <a:solidFill>
                <a:schemeClr val="tx1"/>
              </a:solidFill>
              <a:latin typeface="Times New Roman" panose="02020603050405020304" pitchFamily="18" charset="0"/>
              <a:cs typeface="Times New Roman" panose="02020603050405020304" pitchFamily="18" charset="0"/>
            </a:endParaRPr>
          </a:p>
        </p:txBody>
      </p:sp>
      <p:sp>
        <p:nvSpPr>
          <p:cNvPr id="118787" name="Rectangle 4"/>
          <p:cNvSpPr>
            <a:spLocks noGrp="1"/>
          </p:cNvSpPr>
          <p:nvPr>
            <p:ph type="body" sz="half" idx="4294967295"/>
          </p:nvPr>
        </p:nvSpPr>
        <p:spPr>
          <a:xfrm>
            <a:off x="6167438" y="3143251"/>
            <a:ext cx="4286250" cy="3000375"/>
          </a:xfrm>
        </p:spPr>
        <p:txBody>
          <a:bodyPr/>
          <a:lstStyle/>
          <a:p>
            <a:pPr lvl="1" algn="just">
              <a:lnSpc>
                <a:spcPct val="90000"/>
              </a:lnSpc>
              <a:buFont typeface="Wingdings" panose="05000000000000000000" pitchFamily="2" charset="2"/>
              <a:buChar char="q"/>
            </a:pPr>
            <a:endParaRPr lang="en-US" altLang="en-US" sz="2000">
              <a:solidFill>
                <a:schemeClr val="tx1"/>
              </a:solidFill>
              <a:latin typeface="Times New Roman" panose="02020603050405020304" pitchFamily="18" charset="0"/>
              <a:cs typeface="Times New Roman" panose="02020603050405020304" pitchFamily="18" charset="0"/>
            </a:endParaRPr>
          </a:p>
          <a:p>
            <a:pPr algn="just">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 Telos module is programmed through the onboard USB connector. </a:t>
            </a:r>
          </a:p>
          <a:p>
            <a:pPr algn="just">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New single board design with USB for ultra low power</a:t>
            </a:r>
          </a:p>
          <a:p>
            <a:pPr algn="just">
              <a:lnSpc>
                <a:spcPct val="90000"/>
              </a:lnSpc>
              <a:buFont typeface="Wingdings" panose="05000000000000000000" pitchFamily="2" charset="2"/>
              <a:buChar char="q"/>
            </a:pPr>
            <a:r>
              <a:rPr lang="en-US" altLang="en-US" smtClean="0">
                <a:solidFill>
                  <a:schemeClr val="tx1"/>
                </a:solidFill>
                <a:latin typeface="Times New Roman" panose="02020603050405020304" pitchFamily="18" charset="0"/>
                <a:cs typeface="Times New Roman" panose="02020603050405020304" pitchFamily="18" charset="0"/>
              </a:rPr>
              <a:t>Hardware link-layer encryption and authentication</a:t>
            </a:r>
          </a:p>
        </p:txBody>
      </p:sp>
      <p:sp>
        <p:nvSpPr>
          <p:cNvPr id="11878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3FCCBCDA-F7FB-456F-834D-B5337334C9AD}"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95</a:t>
            </a:fld>
            <a:endParaRPr lang="en-US" altLang="en-US" sz="1800">
              <a:solidFill>
                <a:prstClr val="black"/>
              </a:solidFill>
              <a:latin typeface="Times New Roman" panose="02020603050405020304" pitchFamily="18" charset="0"/>
              <a:cs typeface="Times New Roman" panose="02020603050405020304" pitchFamily="18" charset="0"/>
            </a:endParaRPr>
          </a:p>
        </p:txBody>
      </p:sp>
      <p:pic>
        <p:nvPicPr>
          <p:cNvPr id="118789" name="Picture 5" descr="MPR400_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9" y="857250"/>
            <a:ext cx="3214687" cy="27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8790" name="Object 2"/>
          <p:cNvGraphicFramePr>
            <a:graphicFrameLocks noChangeAspect="1"/>
          </p:cNvGraphicFramePr>
          <p:nvPr/>
        </p:nvGraphicFramePr>
        <p:xfrm>
          <a:off x="6810376" y="928689"/>
          <a:ext cx="3357563" cy="2517775"/>
        </p:xfrm>
        <a:graphic>
          <a:graphicData uri="http://schemas.openxmlformats.org/presentationml/2006/ole">
            <mc:AlternateContent xmlns:mc="http://schemas.openxmlformats.org/markup-compatibility/2006">
              <mc:Choice xmlns:v="urn:schemas-microsoft-com:vml" Requires="v">
                <p:oleObj spid="_x0000_s32770" name="Image" r:id="rId4" imgW="7619048" imgH="5714286" progId="Photoshop.Image.6">
                  <p:embed/>
                </p:oleObj>
              </mc:Choice>
              <mc:Fallback>
                <p:oleObj name="Image" r:id="rId4" imgW="7619048" imgH="5714286" progId="Photoshop.Image.6">
                  <p:embed/>
                  <p:pic>
                    <p:nvPicPr>
                      <p:cNvPr id="118790" name="Object 2"/>
                      <p:cNvPicPr>
                        <a:picLocks noChangeAspect="1" noChangeArrowheads="1"/>
                      </p:cNvPicPr>
                      <p:nvPr/>
                    </p:nvPicPr>
                    <p:blipFill>
                      <a:blip r:embed="rId5">
                        <a:extLst>
                          <a:ext uri="{28A0092B-C50C-407E-A947-70E740481C1C}">
                            <a14:useLocalDpi xmlns:a14="http://schemas.microsoft.com/office/drawing/2010/main" val="0"/>
                          </a:ext>
                        </a:extLst>
                      </a:blip>
                      <a:srcRect t="10661" r="3999" b="9384"/>
                      <a:stretch>
                        <a:fillRect/>
                      </a:stretch>
                    </p:blipFill>
                    <p:spPr bwMode="auto">
                      <a:xfrm>
                        <a:off x="6810376" y="928689"/>
                        <a:ext cx="3357563"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2"/>
          <p:cNvSpPr txBox="1">
            <a:spLocks noChangeArrowheads="1"/>
          </p:cNvSpPr>
          <p:nvPr/>
        </p:nvSpPr>
        <p:spPr bwMode="auto">
          <a:xfrm>
            <a:off x="2024063" y="0"/>
            <a:ext cx="77724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b="1">
                <a:solidFill>
                  <a:prstClr val="black"/>
                </a:solidFill>
                <a:latin typeface="Times New Roman" pitchFamily="18" charset="0"/>
                <a:cs typeface="Times New Roman" pitchFamily="18" charset="0"/>
              </a:rPr>
              <a:t>   Micaz                        Telos</a:t>
            </a:r>
            <a:endParaRPr lang="en-US" sz="4400" b="1" dirty="0">
              <a:solidFill>
                <a:prstClr val="black"/>
              </a:solidFill>
              <a:latin typeface="Times New Roman" pitchFamily="18" charset="0"/>
              <a:cs typeface="Times New Roman" pitchFamily="18" charset="0"/>
            </a:endParaRPr>
          </a:p>
        </p:txBody>
      </p:sp>
      <p:sp>
        <p:nvSpPr>
          <p:cNvPr id="118792" name="Line 2"/>
          <p:cNvSpPr>
            <a:spLocks noChangeShapeType="1"/>
          </p:cNvSpPr>
          <p:nvPr/>
        </p:nvSpPr>
        <p:spPr bwMode="auto">
          <a:xfrm>
            <a:off x="1676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18793" name="Line 2"/>
          <p:cNvSpPr>
            <a:spLocks noChangeShapeType="1"/>
          </p:cNvSpPr>
          <p:nvPr/>
        </p:nvSpPr>
        <p:spPr bwMode="auto">
          <a:xfrm>
            <a:off x="1676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325340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9810" name="Rectangle 3"/>
          <p:cNvSpPr>
            <a:spLocks noChangeArrowheads="1"/>
          </p:cNvSpPr>
          <p:nvPr/>
        </p:nvSpPr>
        <p:spPr bwMode="auto">
          <a:xfrm>
            <a:off x="1809751" y="1071564"/>
            <a:ext cx="4429125"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lnSpc>
                <a:spcPct val="90000"/>
              </a:lnSpc>
              <a:spcAft>
                <a:spcPct val="0"/>
              </a:spcAft>
              <a:buClr>
                <a:srgbClr val="31B6FD"/>
              </a:buClr>
              <a:buSzPct val="80000"/>
              <a:buFont typeface="Wingdings" panose="05000000000000000000" pitchFamily="2" charset="2"/>
              <a:buChar char="q"/>
            </a:pPr>
            <a:r>
              <a:rPr lang="en-US" altLang="en-US" sz="2000">
                <a:solidFill>
                  <a:prstClr val="black"/>
                </a:solidFill>
                <a:latin typeface="Times New Roman" panose="02020603050405020304" pitchFamily="18" charset="0"/>
                <a:cs typeface="Times New Roman" panose="02020603050405020304" pitchFamily="18" charset="0"/>
              </a:rPr>
              <a:t>Small patch antenna connects through MMCX connector. MMCX connector allows for remote antenna.</a:t>
            </a:r>
          </a:p>
          <a:p>
            <a:pPr fontAlgn="base">
              <a:lnSpc>
                <a:spcPct val="90000"/>
              </a:lnSpc>
              <a:spcAft>
                <a:spcPct val="0"/>
              </a:spcAft>
              <a:buClr>
                <a:srgbClr val="31B6FD"/>
              </a:buClr>
              <a:buSzPct val="80000"/>
              <a:buFont typeface="Wingdings" panose="05000000000000000000" pitchFamily="2" charset="2"/>
              <a:buChar char="q"/>
            </a:pPr>
            <a:r>
              <a:rPr lang="en-US" altLang="en-US" sz="2000">
                <a:solidFill>
                  <a:prstClr val="black"/>
                </a:solidFill>
                <a:latin typeface="Times New Roman" panose="02020603050405020304" pitchFamily="18" charset="0"/>
                <a:cs typeface="Times New Roman" panose="02020603050405020304" pitchFamily="18" charset="0"/>
              </a:rPr>
              <a:t>Maintains compatibility with previous mote generations/sensors</a:t>
            </a:r>
          </a:p>
          <a:p>
            <a:pPr algn="just" fontAlgn="base">
              <a:lnSpc>
                <a:spcPct val="90000"/>
              </a:lnSpc>
              <a:spcAft>
                <a:spcPct val="0"/>
              </a:spcAft>
              <a:buClr>
                <a:srgbClr val="31B6FD"/>
              </a:buClr>
              <a:buSzPct val="80000"/>
              <a:buFont typeface="Wingdings" panose="05000000000000000000" pitchFamily="2" charset="2"/>
              <a:buChar char="q"/>
            </a:pPr>
            <a:r>
              <a:rPr lang="en-US" altLang="en-US" sz="2000">
                <a:solidFill>
                  <a:prstClr val="black"/>
                </a:solidFill>
                <a:latin typeface="Times New Roman" panose="02020603050405020304" pitchFamily="18" charset="0"/>
                <a:cs typeface="Times New Roman" panose="02020603050405020304" pitchFamily="18" charset="0"/>
              </a:rPr>
              <a:t>Get 15.4 to people quickly to start work with it</a:t>
            </a:r>
          </a:p>
          <a:p>
            <a:pPr fontAlgn="base">
              <a:lnSpc>
                <a:spcPct val="90000"/>
              </a:lnSpc>
              <a:spcAft>
                <a:spcPct val="0"/>
              </a:spcAft>
              <a:buClr>
                <a:srgbClr val="31B6FD"/>
              </a:buClr>
              <a:buSzPct val="80000"/>
              <a:buFont typeface="Wingdings" panose="05000000000000000000" pitchFamily="2" charset="2"/>
              <a:buChar char="q"/>
            </a:pPr>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119811" name="Rectangle 4"/>
          <p:cNvSpPr>
            <a:spLocks noChangeArrowheads="1"/>
          </p:cNvSpPr>
          <p:nvPr/>
        </p:nvSpPr>
        <p:spPr bwMode="auto">
          <a:xfrm>
            <a:off x="2667000" y="1981200"/>
            <a:ext cx="3886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lnSpc>
                <a:spcPct val="90000"/>
              </a:lnSpc>
              <a:spcAft>
                <a:spcPct val="0"/>
              </a:spcAft>
              <a:buClr>
                <a:srgbClr val="31B6FD"/>
              </a:buClr>
              <a:buSzPct val="80000"/>
              <a:buNone/>
            </a:pPr>
            <a:endParaRPr lang="en-US" altLang="en-US" sz="1800">
              <a:solidFill>
                <a:prstClr val="black"/>
              </a:solidFill>
              <a:latin typeface="Arial" panose="020B0604020202020204" pitchFamily="34" charset="0"/>
              <a:cs typeface="Arial" panose="020B0604020202020204" pitchFamily="34" charset="0"/>
            </a:endParaRPr>
          </a:p>
        </p:txBody>
      </p:sp>
      <p:sp>
        <p:nvSpPr>
          <p:cNvPr id="119812" name="Rectangle 5"/>
          <p:cNvSpPr>
            <a:spLocks noChangeArrowheads="1"/>
          </p:cNvSpPr>
          <p:nvPr/>
        </p:nvSpPr>
        <p:spPr bwMode="auto">
          <a:xfrm>
            <a:off x="6238876" y="1071563"/>
            <a:ext cx="42386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just" fontAlgn="base">
              <a:lnSpc>
                <a:spcPct val="90000"/>
              </a:lnSpc>
              <a:spcAft>
                <a:spcPct val="0"/>
              </a:spcAft>
              <a:buClr>
                <a:srgbClr val="31B6FD"/>
              </a:buClr>
              <a:buSzPct val="80000"/>
              <a:buFont typeface="Wingdings" panose="05000000000000000000" pitchFamily="2" charset="2"/>
              <a:buChar char="q"/>
            </a:pPr>
            <a:r>
              <a:rPr lang="en-US" altLang="en-US" sz="2000">
                <a:solidFill>
                  <a:prstClr val="black"/>
                </a:solidFill>
                <a:latin typeface="Times New Roman" panose="02020603050405020304" pitchFamily="18" charset="0"/>
                <a:cs typeface="Times New Roman" panose="02020603050405020304" pitchFamily="18" charset="0"/>
              </a:rPr>
              <a:t>Programming and data collection via USB</a:t>
            </a:r>
          </a:p>
          <a:p>
            <a:pPr algn="just" fontAlgn="base">
              <a:lnSpc>
                <a:spcPct val="90000"/>
              </a:lnSpc>
              <a:spcAft>
                <a:spcPct val="0"/>
              </a:spcAft>
              <a:buClr>
                <a:srgbClr val="31B6FD"/>
              </a:buClr>
              <a:buSzPct val="80000"/>
              <a:buFont typeface="Wingdings" panose="05000000000000000000" pitchFamily="2" charset="2"/>
              <a:buChar char="q"/>
            </a:pPr>
            <a:r>
              <a:rPr lang="en-US" altLang="en-US" sz="2000">
                <a:solidFill>
                  <a:prstClr val="black"/>
                </a:solidFill>
                <a:latin typeface="Times New Roman" panose="02020603050405020304" pitchFamily="18" charset="0"/>
                <a:cs typeface="Times New Roman" panose="02020603050405020304" pitchFamily="18" charset="0"/>
              </a:rPr>
              <a:t>Fast wakeup from sleep.</a:t>
            </a:r>
          </a:p>
          <a:p>
            <a:pPr algn="just" fontAlgn="base">
              <a:lnSpc>
                <a:spcPct val="90000"/>
              </a:lnSpc>
              <a:spcAft>
                <a:spcPct val="0"/>
              </a:spcAft>
              <a:buClr>
                <a:srgbClr val="31B6FD"/>
              </a:buClr>
              <a:buSzPct val="80000"/>
              <a:buFont typeface="Wingdings" panose="05000000000000000000" pitchFamily="2" charset="2"/>
              <a:buChar char="q"/>
            </a:pPr>
            <a:r>
              <a:rPr lang="en-US" altLang="en-US" sz="2000">
                <a:solidFill>
                  <a:prstClr val="black"/>
                </a:solidFill>
                <a:latin typeface="Times New Roman" panose="02020603050405020304" pitchFamily="18" charset="0"/>
                <a:cs typeface="Times New Roman" panose="02020603050405020304" pitchFamily="18" charset="0"/>
              </a:rPr>
              <a:t> Telos has two antenna options </a:t>
            </a:r>
          </a:p>
          <a:p>
            <a:pPr algn="just" fontAlgn="base">
              <a:lnSpc>
                <a:spcPct val="90000"/>
              </a:lnSpc>
              <a:spcAft>
                <a:spcPct val="0"/>
              </a:spcAft>
              <a:buClr>
                <a:srgbClr val="31B6FD"/>
              </a:buClr>
              <a:buSzPct val="80000"/>
              <a:buFont typeface="Wingdings" panose="05000000000000000000" pitchFamily="2" charset="2"/>
              <a:buChar char="q"/>
            </a:pPr>
            <a:r>
              <a:rPr lang="en-US" altLang="en-US" sz="2000">
                <a:solidFill>
                  <a:prstClr val="black"/>
                </a:solidFill>
                <a:latin typeface="Times New Roman" panose="02020603050405020304" pitchFamily="18" charset="0"/>
                <a:cs typeface="Times New Roman" panose="02020603050405020304" pitchFamily="18" charset="0"/>
              </a:rPr>
              <a:t>New architecture = new low power mechanisms. </a:t>
            </a:r>
          </a:p>
          <a:p>
            <a:pPr algn="just" fontAlgn="base">
              <a:lnSpc>
                <a:spcPct val="90000"/>
              </a:lnSpc>
              <a:spcAft>
                <a:spcPct val="0"/>
              </a:spcAft>
              <a:buClr>
                <a:srgbClr val="31B6FD"/>
              </a:buClr>
              <a:buSzPct val="80000"/>
              <a:buFont typeface="Wingdings" panose="05000000000000000000" pitchFamily="2" charset="2"/>
              <a:buChar char="q"/>
            </a:pPr>
            <a:r>
              <a:rPr lang="en-US" altLang="en-US" sz="2000">
                <a:solidFill>
                  <a:prstClr val="black"/>
                </a:solidFill>
                <a:latin typeface="Times New Roman" panose="02020603050405020304" pitchFamily="18" charset="0"/>
                <a:cs typeface="Times New Roman" panose="02020603050405020304" pitchFamily="18" charset="0"/>
              </a:rPr>
              <a:t>Telos leverages emerging wireless protocols and the open source software movement.</a:t>
            </a:r>
          </a:p>
          <a:p>
            <a:pPr lvl="1" algn="just" fontAlgn="base">
              <a:lnSpc>
                <a:spcPct val="90000"/>
              </a:lnSpc>
              <a:spcAft>
                <a:spcPct val="0"/>
              </a:spcAft>
              <a:buClrTx/>
              <a:buSzTx/>
              <a:buFont typeface="Wingdings" panose="05000000000000000000" pitchFamily="2" charset="2"/>
              <a:buChar char="q"/>
            </a:pPr>
            <a:endParaRPr lang="en-US" altLang="en-US" sz="2000">
              <a:solidFill>
                <a:prstClr val="black"/>
              </a:solidFill>
              <a:latin typeface="Times New Roman" panose="02020603050405020304" pitchFamily="18" charset="0"/>
              <a:cs typeface="Times New Roman" panose="02020603050405020304" pitchFamily="18" charset="0"/>
            </a:endParaRPr>
          </a:p>
        </p:txBody>
      </p:sp>
      <p:sp>
        <p:nvSpPr>
          <p:cNvPr id="1198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fontAlgn="base">
              <a:spcBef>
                <a:spcPct val="0"/>
              </a:spcBef>
              <a:spcAft>
                <a:spcPct val="0"/>
              </a:spcAft>
              <a:buClrTx/>
              <a:buSzTx/>
              <a:buNone/>
            </a:pPr>
            <a:fld id="{5E3EAF88-C135-44CA-A7B6-86EECDE38278}" type="slidenum">
              <a:rPr lang="en-US" altLang="en-US" sz="1800">
                <a:solidFill>
                  <a:prstClr val="black"/>
                </a:solidFill>
                <a:latin typeface="Times New Roman" panose="02020603050405020304" pitchFamily="18" charset="0"/>
                <a:cs typeface="Times New Roman" panose="02020603050405020304" pitchFamily="18" charset="0"/>
              </a:rPr>
              <a:pPr algn="r" fontAlgn="base">
                <a:spcBef>
                  <a:spcPct val="0"/>
                </a:spcBef>
                <a:spcAft>
                  <a:spcPct val="0"/>
                </a:spcAft>
                <a:buClrTx/>
                <a:buSzTx/>
                <a:buNone/>
              </a:pPr>
              <a:t>96</a:t>
            </a:fld>
            <a:endParaRPr lang="en-US" altLang="en-US" sz="1800">
              <a:solidFill>
                <a:prstClr val="black"/>
              </a:solidFill>
              <a:latin typeface="Times New Roman" panose="02020603050405020304" pitchFamily="18" charset="0"/>
              <a:cs typeface="Times New Roman" panose="02020603050405020304" pitchFamily="18" charset="0"/>
            </a:endParaRPr>
          </a:p>
        </p:txBody>
      </p:sp>
      <p:sp>
        <p:nvSpPr>
          <p:cNvPr id="7" name="Rectangle 2"/>
          <p:cNvSpPr txBox="1">
            <a:spLocks noChangeArrowheads="1"/>
          </p:cNvSpPr>
          <p:nvPr/>
        </p:nvSpPr>
        <p:spPr bwMode="auto">
          <a:xfrm>
            <a:off x="2024063" y="0"/>
            <a:ext cx="77724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b="1">
                <a:solidFill>
                  <a:prstClr val="black"/>
                </a:solidFill>
                <a:latin typeface="Times New Roman" pitchFamily="18" charset="0"/>
                <a:cs typeface="Times New Roman" pitchFamily="18" charset="0"/>
              </a:rPr>
              <a:t>   Micaz                        Telos</a:t>
            </a:r>
            <a:endParaRPr lang="en-US" sz="4400" b="1" dirty="0">
              <a:solidFill>
                <a:prstClr val="black"/>
              </a:solidFill>
              <a:latin typeface="Times New Roman" pitchFamily="18" charset="0"/>
              <a:cs typeface="Times New Roman" pitchFamily="18" charset="0"/>
            </a:endParaRPr>
          </a:p>
        </p:txBody>
      </p:sp>
      <p:sp>
        <p:nvSpPr>
          <p:cNvPr id="119815" name="Rectangle 3"/>
          <p:cNvSpPr>
            <a:spLocks noChangeArrowheads="1"/>
          </p:cNvSpPr>
          <p:nvPr/>
        </p:nvSpPr>
        <p:spPr bwMode="auto">
          <a:xfrm>
            <a:off x="1809750" y="3143250"/>
            <a:ext cx="3810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Aft>
                <a:spcPct val="0"/>
              </a:spcAft>
              <a:buClr>
                <a:srgbClr val="31B6FD"/>
              </a:buClr>
              <a:buSzPct val="80000"/>
              <a:buFont typeface="Wingdings" panose="05000000000000000000" pitchFamily="2" charset="2"/>
              <a:buChar char="q"/>
            </a:pPr>
            <a:r>
              <a:rPr lang="en-US" altLang="en-US" sz="1800">
                <a:solidFill>
                  <a:prstClr val="black"/>
                </a:solidFill>
                <a:latin typeface="Times New Roman" panose="02020603050405020304" pitchFamily="18" charset="0"/>
                <a:cs typeface="Times New Roman" panose="02020603050405020304" pitchFamily="18" charset="0"/>
              </a:rPr>
              <a:t>MicaZ (AVR)</a:t>
            </a:r>
          </a:p>
          <a:p>
            <a:pPr lvl="1" fontAlgn="base">
              <a:spcAft>
                <a:spcPct val="0"/>
              </a:spcAft>
              <a:buClrTx/>
              <a:buSzTx/>
              <a:buFont typeface="Wingdings" panose="05000000000000000000" pitchFamily="2" charset="2"/>
              <a:buChar char="q"/>
            </a:pPr>
            <a:r>
              <a:rPr lang="en-US" altLang="en-US" sz="1800">
                <a:solidFill>
                  <a:prstClr val="black"/>
                </a:solidFill>
                <a:latin typeface="Times New Roman" panose="02020603050405020304" pitchFamily="18" charset="0"/>
                <a:cs typeface="Times New Roman" panose="02020603050405020304" pitchFamily="18" charset="0"/>
              </a:rPr>
              <a:t>0.2 ms wakeup </a:t>
            </a:r>
          </a:p>
          <a:p>
            <a:pPr lvl="1" fontAlgn="base">
              <a:spcAft>
                <a:spcPct val="0"/>
              </a:spcAft>
              <a:buClrTx/>
              <a:buSzTx/>
              <a:buFont typeface="Wingdings" panose="05000000000000000000" pitchFamily="2" charset="2"/>
              <a:buChar char="q"/>
            </a:pPr>
            <a:r>
              <a:rPr lang="en-US" altLang="en-US" sz="1800">
                <a:solidFill>
                  <a:prstClr val="black"/>
                </a:solidFill>
                <a:latin typeface="Times New Roman" panose="02020603050405020304" pitchFamily="18" charset="0"/>
                <a:cs typeface="Times New Roman" panose="02020603050405020304" pitchFamily="18" charset="0"/>
              </a:rPr>
              <a:t>30 mW sleep</a:t>
            </a:r>
          </a:p>
          <a:p>
            <a:pPr lvl="1" fontAlgn="base">
              <a:spcAft>
                <a:spcPct val="0"/>
              </a:spcAft>
              <a:buClrTx/>
              <a:buSzTx/>
              <a:buFont typeface="Wingdings" panose="05000000000000000000" pitchFamily="2" charset="2"/>
              <a:buChar char="q"/>
            </a:pPr>
            <a:r>
              <a:rPr lang="en-US" altLang="en-US" sz="1800">
                <a:solidFill>
                  <a:prstClr val="black"/>
                </a:solidFill>
                <a:latin typeface="Times New Roman" panose="02020603050405020304" pitchFamily="18" charset="0"/>
                <a:cs typeface="Times New Roman" panose="02020603050405020304" pitchFamily="18" charset="0"/>
              </a:rPr>
              <a:t>6 mW active</a:t>
            </a:r>
          </a:p>
          <a:p>
            <a:pPr lvl="1" fontAlgn="base">
              <a:spcAft>
                <a:spcPct val="0"/>
              </a:spcAft>
              <a:buClrTx/>
              <a:buSzTx/>
              <a:buFont typeface="Wingdings" panose="05000000000000000000" pitchFamily="2" charset="2"/>
              <a:buChar char="q"/>
            </a:pPr>
            <a:r>
              <a:rPr lang="en-US" altLang="en-US" sz="1800">
                <a:solidFill>
                  <a:prstClr val="black"/>
                </a:solidFill>
                <a:latin typeface="Times New Roman" panose="02020603050405020304" pitchFamily="18" charset="0"/>
                <a:cs typeface="Times New Roman" panose="02020603050405020304" pitchFamily="18" charset="0"/>
              </a:rPr>
              <a:t>45 mW radio</a:t>
            </a:r>
          </a:p>
          <a:p>
            <a:pPr lvl="1" fontAlgn="base">
              <a:spcAft>
                <a:spcPct val="0"/>
              </a:spcAft>
              <a:buClrTx/>
              <a:buSzTx/>
              <a:buFont typeface="Wingdings" panose="05000000000000000000" pitchFamily="2" charset="2"/>
              <a:buChar char="q"/>
            </a:pPr>
            <a:r>
              <a:rPr lang="en-US" altLang="en-US" sz="1800">
                <a:solidFill>
                  <a:prstClr val="black"/>
                </a:solidFill>
                <a:latin typeface="Times New Roman" panose="02020603050405020304" pitchFamily="18" charset="0"/>
                <a:cs typeface="Times New Roman" panose="02020603050405020304" pitchFamily="18" charset="0"/>
              </a:rPr>
              <a:t>250 kbps &amp; 2.5V min</a:t>
            </a:r>
          </a:p>
          <a:p>
            <a:pPr lvl="2" fontAlgn="base">
              <a:spcAft>
                <a:spcPct val="0"/>
              </a:spcAft>
              <a:buClrTx/>
              <a:buSzTx/>
              <a:buFont typeface="Wingdings" panose="05000000000000000000" pitchFamily="2" charset="2"/>
              <a:buChar char="q"/>
            </a:pPr>
            <a:r>
              <a:rPr lang="en-US" altLang="en-US" sz="1400">
                <a:solidFill>
                  <a:prstClr val="black"/>
                </a:solidFill>
                <a:latin typeface="Times New Roman" panose="02020603050405020304" pitchFamily="18" charset="0"/>
                <a:cs typeface="Times New Roman" panose="02020603050405020304" pitchFamily="18" charset="0"/>
              </a:rPr>
              <a:t>2/3 of AA capacity</a:t>
            </a:r>
          </a:p>
          <a:p>
            <a:pPr lvl="2" fontAlgn="base">
              <a:spcAft>
                <a:spcPct val="0"/>
              </a:spcAft>
              <a:buClrTx/>
              <a:buSzTx/>
              <a:buNone/>
            </a:pPr>
            <a:endParaRPr lang="en-US" altLang="en-US" sz="1600">
              <a:solidFill>
                <a:prstClr val="black"/>
              </a:solidFill>
              <a:latin typeface="Times New Roman" panose="02020603050405020304" pitchFamily="18" charset="0"/>
              <a:cs typeface="Times New Roman" panose="02020603050405020304" pitchFamily="18" charset="0"/>
            </a:endParaRPr>
          </a:p>
          <a:p>
            <a:pPr fontAlgn="base">
              <a:spcAft>
                <a:spcPct val="0"/>
              </a:spcAft>
              <a:buClr>
                <a:srgbClr val="31B6FD"/>
              </a:buClr>
              <a:buSzPct val="80000"/>
              <a:buFont typeface="Wingdings" panose="05000000000000000000" pitchFamily="2" charset="2"/>
              <a:buChar char="q"/>
            </a:pPr>
            <a:endParaRPr lang="en-US" altLang="en-US" sz="2800">
              <a:solidFill>
                <a:prstClr val="black"/>
              </a:solidFill>
              <a:latin typeface="Times New Roman" panose="02020603050405020304" pitchFamily="18" charset="0"/>
              <a:cs typeface="Times New Roman" panose="02020603050405020304" pitchFamily="18" charset="0"/>
            </a:endParaRPr>
          </a:p>
        </p:txBody>
      </p:sp>
      <p:sp>
        <p:nvSpPr>
          <p:cNvPr id="119816" name="Rectangle 4"/>
          <p:cNvSpPr>
            <a:spLocks noChangeArrowheads="1"/>
          </p:cNvSpPr>
          <p:nvPr/>
        </p:nvSpPr>
        <p:spPr bwMode="auto">
          <a:xfrm>
            <a:off x="6238876" y="3786188"/>
            <a:ext cx="41433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fontAlgn="base">
              <a:spcAft>
                <a:spcPct val="0"/>
              </a:spcAft>
              <a:buClr>
                <a:srgbClr val="31B6FD"/>
              </a:buClr>
              <a:buSzPct val="80000"/>
              <a:buFont typeface="Wingdings" panose="05000000000000000000" pitchFamily="2" charset="2"/>
              <a:buChar char="q"/>
            </a:pPr>
            <a:r>
              <a:rPr lang="en-US" altLang="en-US" sz="1800">
                <a:solidFill>
                  <a:prstClr val="black"/>
                </a:solidFill>
                <a:latin typeface="Times New Roman" panose="02020603050405020304" pitchFamily="18" charset="0"/>
                <a:cs typeface="Times New Roman" panose="02020603050405020304" pitchFamily="18" charset="0"/>
              </a:rPr>
              <a:t>Telos (TI MSP)</a:t>
            </a:r>
          </a:p>
          <a:p>
            <a:pPr lvl="1" fontAlgn="base">
              <a:spcAft>
                <a:spcPct val="0"/>
              </a:spcAft>
              <a:buClrTx/>
              <a:buSzTx/>
              <a:buFont typeface="Wingdings" panose="05000000000000000000" pitchFamily="2" charset="2"/>
              <a:buChar char="q"/>
            </a:pPr>
            <a:r>
              <a:rPr lang="en-US" altLang="en-US" sz="1800">
                <a:solidFill>
                  <a:prstClr val="black"/>
                </a:solidFill>
                <a:latin typeface="Times New Roman" panose="02020603050405020304" pitchFamily="18" charset="0"/>
                <a:cs typeface="Times New Roman" panose="02020603050405020304" pitchFamily="18" charset="0"/>
              </a:rPr>
              <a:t>0.006 ms wakeup &amp; 2 mW sleep</a:t>
            </a:r>
          </a:p>
          <a:p>
            <a:pPr lvl="1" fontAlgn="base">
              <a:spcAft>
                <a:spcPct val="0"/>
              </a:spcAft>
              <a:buClrTx/>
              <a:buSzTx/>
              <a:buFont typeface="Wingdings" panose="05000000000000000000" pitchFamily="2" charset="2"/>
              <a:buChar char="q"/>
            </a:pPr>
            <a:r>
              <a:rPr lang="en-US" altLang="en-US" sz="1800">
                <a:solidFill>
                  <a:prstClr val="black"/>
                </a:solidFill>
                <a:latin typeface="Times New Roman" panose="02020603050405020304" pitchFamily="18" charset="0"/>
                <a:cs typeface="Times New Roman" panose="02020603050405020304" pitchFamily="18" charset="0"/>
              </a:rPr>
              <a:t>0.5 mW active &amp; 45 mW radio</a:t>
            </a:r>
          </a:p>
          <a:p>
            <a:pPr lvl="1" fontAlgn="base">
              <a:spcAft>
                <a:spcPct val="0"/>
              </a:spcAft>
              <a:buClrTx/>
              <a:buSzTx/>
              <a:buFont typeface="Wingdings" panose="05000000000000000000" pitchFamily="2" charset="2"/>
              <a:buChar char="q"/>
            </a:pPr>
            <a:r>
              <a:rPr lang="en-US" altLang="en-US" sz="1800">
                <a:solidFill>
                  <a:prstClr val="black"/>
                </a:solidFill>
                <a:latin typeface="Times New Roman" panose="02020603050405020304" pitchFamily="18" charset="0"/>
                <a:cs typeface="Times New Roman" panose="02020603050405020304" pitchFamily="18" charset="0"/>
              </a:rPr>
              <a:t>250 kbps &amp; 1.6V min</a:t>
            </a:r>
          </a:p>
          <a:p>
            <a:pPr lvl="2" fontAlgn="base">
              <a:spcAft>
                <a:spcPct val="0"/>
              </a:spcAft>
              <a:buClrTx/>
              <a:buSzTx/>
              <a:buFont typeface="Wingdings" panose="05000000000000000000" pitchFamily="2" charset="2"/>
              <a:buChar char="q"/>
            </a:pPr>
            <a:r>
              <a:rPr lang="en-US" altLang="en-US" sz="1400">
                <a:solidFill>
                  <a:prstClr val="black"/>
                </a:solidFill>
                <a:latin typeface="Times New Roman" panose="02020603050405020304" pitchFamily="18" charset="0"/>
                <a:cs typeface="Times New Roman" panose="02020603050405020304" pitchFamily="18" charset="0"/>
              </a:rPr>
              <a:t>7/8 of AA capacity</a:t>
            </a:r>
          </a:p>
          <a:p>
            <a:pPr lvl="2" fontAlgn="base">
              <a:spcAft>
                <a:spcPct val="0"/>
              </a:spcAft>
              <a:buClrTx/>
              <a:buSzTx/>
              <a:buFont typeface="Wingdings" panose="05000000000000000000" pitchFamily="2" charset="2"/>
              <a:buChar char="q"/>
            </a:pPr>
            <a:endParaRPr lang="en-US" altLang="en-US" sz="1400">
              <a:solidFill>
                <a:prstClr val="black"/>
              </a:solidFill>
              <a:latin typeface="Times New Roman" panose="02020603050405020304" pitchFamily="18" charset="0"/>
              <a:cs typeface="Times New Roman" panose="02020603050405020304" pitchFamily="18" charset="0"/>
            </a:endParaRPr>
          </a:p>
          <a:p>
            <a:pPr fontAlgn="base">
              <a:spcAft>
                <a:spcPct val="0"/>
              </a:spcAft>
              <a:buClr>
                <a:srgbClr val="31B6FD"/>
              </a:buClr>
              <a:buSzPct val="80000"/>
              <a:buFont typeface="Wingdings" panose="05000000000000000000" pitchFamily="2" charset="2"/>
              <a:buChar char="q"/>
            </a:pPr>
            <a:endParaRPr lang="en-US" altLang="en-US" sz="2800">
              <a:solidFill>
                <a:prstClr val="black"/>
              </a:solidFill>
              <a:latin typeface="Times New Roman" panose="02020603050405020304" pitchFamily="18" charset="0"/>
              <a:cs typeface="Times New Roman" panose="02020603050405020304" pitchFamily="18" charset="0"/>
            </a:endParaRPr>
          </a:p>
        </p:txBody>
      </p:sp>
      <p:sp>
        <p:nvSpPr>
          <p:cNvPr id="11" name="Text Box 6"/>
          <p:cNvSpPr txBox="1">
            <a:spLocks noChangeArrowheads="1"/>
          </p:cNvSpPr>
          <p:nvPr/>
        </p:nvSpPr>
        <p:spPr bwMode="auto">
          <a:xfrm>
            <a:off x="4452938" y="5072064"/>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0" fontAlgn="base" hangingPunct="0">
              <a:spcBef>
                <a:spcPct val="50000"/>
              </a:spcBef>
              <a:spcAft>
                <a:spcPct val="0"/>
              </a:spcAft>
              <a:buClrTx/>
              <a:buSzTx/>
              <a:buNone/>
            </a:pPr>
            <a:r>
              <a:rPr lang="en-US" altLang="en-US" sz="1800">
                <a:solidFill>
                  <a:srgbClr val="073E87"/>
                </a:solidFill>
                <a:latin typeface="Arial" panose="020B0604020202020204" pitchFamily="34" charset="0"/>
                <a:cs typeface="Arial" panose="020B0604020202020204" pitchFamily="34" charset="0"/>
              </a:rPr>
              <a:t>258 days </a:t>
            </a:r>
          </a:p>
        </p:txBody>
      </p:sp>
      <p:sp>
        <p:nvSpPr>
          <p:cNvPr id="12" name="Text Box 7"/>
          <p:cNvSpPr txBox="1">
            <a:spLocks noChangeArrowheads="1"/>
          </p:cNvSpPr>
          <p:nvPr/>
        </p:nvSpPr>
        <p:spPr bwMode="auto">
          <a:xfrm>
            <a:off x="8810625" y="5059364"/>
            <a:ext cx="1428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0" fontAlgn="base" hangingPunct="0">
              <a:spcBef>
                <a:spcPct val="50000"/>
              </a:spcBef>
              <a:spcAft>
                <a:spcPct val="0"/>
              </a:spcAft>
              <a:buClrTx/>
              <a:buSzTx/>
              <a:buNone/>
            </a:pPr>
            <a:r>
              <a:rPr lang="en-US" altLang="en-US" sz="1800">
                <a:solidFill>
                  <a:srgbClr val="073E87"/>
                </a:solidFill>
                <a:latin typeface="Arial" panose="020B0604020202020204" pitchFamily="34" charset="0"/>
                <a:cs typeface="Arial" panose="020B0604020202020204" pitchFamily="34" charset="0"/>
              </a:rPr>
              <a:t>584 days</a:t>
            </a:r>
          </a:p>
        </p:txBody>
      </p:sp>
      <p:sp>
        <p:nvSpPr>
          <p:cNvPr id="13" name="Text Box 5"/>
          <p:cNvSpPr txBox="1">
            <a:spLocks noChangeArrowheads="1"/>
          </p:cNvSpPr>
          <p:nvPr/>
        </p:nvSpPr>
        <p:spPr bwMode="auto">
          <a:xfrm>
            <a:off x="1595439" y="5405439"/>
            <a:ext cx="8929687" cy="7381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0" fontAlgn="base" hangingPunct="0">
              <a:spcBef>
                <a:spcPct val="50000"/>
              </a:spcBef>
              <a:spcAft>
                <a:spcPct val="0"/>
              </a:spcAft>
              <a:buClrTx/>
              <a:buSzTx/>
              <a:buNone/>
            </a:pPr>
            <a:r>
              <a:rPr lang="en-US" altLang="en-US" sz="1800">
                <a:solidFill>
                  <a:prstClr val="black"/>
                </a:solidFill>
                <a:latin typeface="Times New Roman" panose="02020603050405020304" pitchFamily="18" charset="0"/>
                <a:cs typeface="Times New Roman" panose="02020603050405020304" pitchFamily="18" charset="0"/>
              </a:rPr>
              <a:t>On a pair of AA batteries with a 1% duty cycle using TDMA or low power listening:</a:t>
            </a:r>
          </a:p>
          <a:p>
            <a:pPr eaLnBrk="0" fontAlgn="base" hangingPunct="0">
              <a:spcBef>
                <a:spcPct val="50000"/>
              </a:spcBef>
              <a:spcAft>
                <a:spcPct val="0"/>
              </a:spcAft>
              <a:buClrTx/>
              <a:buSzTx/>
              <a:buNone/>
            </a:pPr>
            <a:r>
              <a:rPr lang="en-US" altLang="en-US" sz="1600">
                <a:solidFill>
                  <a:prstClr val="black"/>
                </a:solidFill>
                <a:latin typeface="Times New Roman" panose="02020603050405020304" pitchFamily="18" charset="0"/>
                <a:cs typeface="Times New Roman" panose="02020603050405020304" pitchFamily="18" charset="0"/>
              </a:rPr>
              <a:t>0.01 * (active current) + 0.99 * (sleep current) = avg current  battery capacity / avg current = lifetime</a:t>
            </a:r>
          </a:p>
        </p:txBody>
      </p:sp>
      <p:sp>
        <p:nvSpPr>
          <p:cNvPr id="119820" name="Line 2"/>
          <p:cNvSpPr>
            <a:spLocks noChangeShapeType="1"/>
          </p:cNvSpPr>
          <p:nvPr/>
        </p:nvSpPr>
        <p:spPr bwMode="auto">
          <a:xfrm>
            <a:off x="1676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19821" name="Line 2"/>
          <p:cNvSpPr>
            <a:spLocks noChangeShapeType="1"/>
          </p:cNvSpPr>
          <p:nvPr/>
        </p:nvSpPr>
        <p:spPr bwMode="auto">
          <a:xfrm>
            <a:off x="1676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730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13"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Title 3"/>
          <p:cNvSpPr>
            <a:spLocks noGrp="1"/>
          </p:cNvSpPr>
          <p:nvPr>
            <p:ph type="title"/>
          </p:nvPr>
        </p:nvSpPr>
        <p:spPr>
          <a:xfrm>
            <a:off x="1981200" y="2667000"/>
            <a:ext cx="8229600" cy="1143000"/>
          </a:xfrm>
        </p:spPr>
        <p:txBody>
          <a:bodyPr/>
          <a:lstStyle/>
          <a:p>
            <a:pPr eaLnBrk="1" hangingPunct="1"/>
            <a:r>
              <a:rPr lang="en-US" altLang="en-US" smtClean="0">
                <a:solidFill>
                  <a:schemeClr val="tx1"/>
                </a:solidFill>
                <a:latin typeface="Times New Roman" panose="02020603050405020304" pitchFamily="18" charset="0"/>
                <a:cs typeface="Times New Roman" panose="02020603050405020304" pitchFamily="18" charset="0"/>
              </a:rPr>
              <a:t>Questions ?</a:t>
            </a:r>
          </a:p>
        </p:txBody>
      </p:sp>
      <p:pic>
        <p:nvPicPr>
          <p:cNvPr id="120835" name="Picture 4" descr="ques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62900" y="5029200"/>
            <a:ext cx="26289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Picture 5" descr="q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76201"/>
            <a:ext cx="17049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61426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5894</Words>
  <Application>Microsoft Office PowerPoint</Application>
  <PresentationFormat>Widescreen</PresentationFormat>
  <Paragraphs>691</Paragraphs>
  <Slides>97</Slides>
  <Notes>9</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3</vt:i4>
      </vt:variant>
      <vt:variant>
        <vt:lpstr>Slide Titles</vt:lpstr>
      </vt:variant>
      <vt:variant>
        <vt:i4>97</vt:i4>
      </vt:variant>
    </vt:vector>
  </HeadingPairs>
  <TitlesOfParts>
    <vt:vector size="114" baseType="lpstr">
      <vt:lpstr>標楷體</vt:lpstr>
      <vt:lpstr>PMingLiU</vt:lpstr>
      <vt:lpstr>SimSun</vt:lpstr>
      <vt:lpstr>Angsana New</vt:lpstr>
      <vt:lpstr>Arial</vt:lpstr>
      <vt:lpstr>Book Antiqua</vt:lpstr>
      <vt:lpstr>Calibri</vt:lpstr>
      <vt:lpstr>Calibri Light</vt:lpstr>
      <vt:lpstr>Candara</vt:lpstr>
      <vt:lpstr>Symbol</vt:lpstr>
      <vt:lpstr>Times New Roman</vt:lpstr>
      <vt:lpstr>Wingdings</vt:lpstr>
      <vt:lpstr>Office Theme</vt:lpstr>
      <vt:lpstr>Waveform</vt:lpstr>
      <vt:lpstr>點陣圖影像</vt:lpstr>
      <vt:lpstr>Paintbrush Picture</vt:lpstr>
      <vt:lpstr>Adobe Photoshop Image</vt:lpstr>
      <vt:lpstr>ADHOC &amp; SENSOR NETWORKS</vt:lpstr>
      <vt:lpstr>PowerPoint Presentation</vt:lpstr>
      <vt:lpstr>PowerPoint Presentation</vt:lpstr>
      <vt:lpstr>PowerPoint Presentation</vt:lpstr>
      <vt:lpstr>PowerPoint Presentation</vt:lpstr>
      <vt:lpstr>PowerPoint Presentation</vt:lpstr>
      <vt:lpstr>WSN Definition</vt:lpstr>
      <vt:lpstr>PowerPoint Presentation</vt:lpstr>
      <vt:lpstr>WSN Communication Architecture</vt:lpstr>
      <vt:lpstr>Components of Sensor Node</vt:lpstr>
      <vt:lpstr>Protocol Stack</vt:lpstr>
      <vt:lpstr>WSN Characteristics </vt:lpstr>
      <vt:lpstr>WSN Design Factors</vt:lpstr>
      <vt:lpstr>Design Factors : Fault Tolerance</vt:lpstr>
      <vt:lpstr>Design Factors : Scalability</vt:lpstr>
      <vt:lpstr>Design Factors: Production Costs</vt:lpstr>
      <vt:lpstr>Design Factors:Hardware Constraint</vt:lpstr>
      <vt:lpstr>Design Factors : Topology</vt:lpstr>
      <vt:lpstr>Design Factors : Environment</vt:lpstr>
      <vt:lpstr>Design Factors: Environment</vt:lpstr>
      <vt:lpstr>Design Factors : Transmission Media</vt:lpstr>
      <vt:lpstr>Design Factors: Power Consumption</vt:lpstr>
      <vt:lpstr>PowerPoint Presentation</vt:lpstr>
      <vt:lpstr>Applications of Sensor Networks</vt:lpstr>
      <vt:lpstr>PowerPoint Presentation</vt:lpstr>
      <vt:lpstr>Comparison with Ad Hoc Wireless Networks </vt:lpstr>
      <vt:lpstr>Issues and Challenges</vt:lpstr>
      <vt:lpstr>Classification of sensor network protocol</vt:lpstr>
      <vt:lpstr>Sensor Network Architecture</vt:lpstr>
      <vt:lpstr>Layered Architecture </vt:lpstr>
      <vt:lpstr>Unified Network Protocol Framework (UNPF)</vt:lpstr>
      <vt:lpstr>Network initialization and maintenance</vt:lpstr>
      <vt:lpstr>MAC protocol</vt:lpstr>
      <vt:lpstr>Routing protocol</vt:lpstr>
      <vt:lpstr>UNPF-R</vt:lpstr>
      <vt:lpstr>UNPF-R</vt:lpstr>
      <vt:lpstr>Clustered Architecture </vt:lpstr>
      <vt:lpstr>Low-Energy Adaptive Clustering Hierarchy (LEACH)</vt:lpstr>
      <vt:lpstr>PowerPoint Presentation</vt:lpstr>
      <vt:lpstr>Data Dissemination</vt:lpstr>
      <vt:lpstr>Flooding </vt:lpstr>
      <vt:lpstr>Gossiping </vt:lpstr>
      <vt:lpstr>Rumor Routing </vt:lpstr>
      <vt:lpstr>Rumor routing</vt:lpstr>
      <vt:lpstr>Sequential Assignment Routing (SAR) </vt:lpstr>
      <vt:lpstr>PowerPoint Presentation</vt:lpstr>
      <vt:lpstr>Directed Diffusion </vt:lpstr>
      <vt:lpstr>PowerPoint Presentation</vt:lpstr>
      <vt:lpstr>Sensor Protocols for Information via Negotiation </vt:lpstr>
      <vt:lpstr>Cost-Field Approach </vt:lpstr>
      <vt:lpstr>PowerPoint Presentation</vt:lpstr>
      <vt:lpstr>Geographic Hash Table (GHT)</vt:lpstr>
      <vt:lpstr>Small Minimum Energy Communication Network </vt:lpstr>
      <vt:lpstr>PowerPoint Presentation</vt:lpstr>
      <vt:lpstr>Data Gathering </vt:lpstr>
      <vt:lpstr>Direct Transmission </vt:lpstr>
      <vt:lpstr>Power-Efficient Gathering for Sensor Information Systems </vt:lpstr>
      <vt:lpstr>PowerPoint Presentation</vt:lpstr>
      <vt:lpstr>Binary Scheme </vt:lpstr>
      <vt:lpstr>Chain-Based Three-Level Scheme </vt:lpstr>
      <vt:lpstr>PowerPoint Presentation</vt:lpstr>
      <vt:lpstr>MAC Protocols for Sensor Networks</vt:lpstr>
      <vt:lpstr>PowerPoint Presentation</vt:lpstr>
      <vt:lpstr>PowerPoint Presentation</vt:lpstr>
      <vt:lpstr>Self-Organizing MAC for Sensor Networks and Eavesdrop and Register </vt:lpstr>
      <vt:lpstr>PowerPoint Presentation</vt:lpstr>
      <vt:lpstr>Hybrid TDMA/FDMA </vt:lpstr>
      <vt:lpstr>CSMA-Base MAC Protocols </vt:lpstr>
      <vt:lpstr>IEEE 802.15.4 MAC</vt:lpstr>
      <vt:lpstr>IEEE 802.15.4 MAC</vt:lpstr>
      <vt:lpstr>IEEE 802.15.4</vt:lpstr>
      <vt:lpstr>General characteristics</vt:lpstr>
      <vt:lpstr>Approaches for low power</vt:lpstr>
      <vt:lpstr>IEEE 802.15.4 introduction</vt:lpstr>
      <vt:lpstr>IEEE 802.15.4 in ISO-OSI layered network model</vt:lpstr>
      <vt:lpstr>Network layer</vt:lpstr>
      <vt:lpstr> Star and Peer to Peer topologies</vt:lpstr>
      <vt:lpstr>Data link layer</vt:lpstr>
      <vt:lpstr>MAC</vt:lpstr>
      <vt:lpstr>MAC frame format</vt:lpstr>
      <vt:lpstr>MAC frame</vt:lpstr>
      <vt:lpstr>Superframe</vt:lpstr>
      <vt:lpstr>Superframe structure</vt:lpstr>
      <vt:lpstr>Other MAC features</vt:lpstr>
      <vt:lpstr>PHY layer</vt:lpstr>
      <vt:lpstr>Channel structure</vt:lpstr>
      <vt:lpstr>Channelization</vt:lpstr>
      <vt:lpstr>PHY layer packet structure</vt:lpstr>
      <vt:lpstr>Modulation</vt:lpstr>
      <vt:lpstr>Interference</vt:lpstr>
      <vt:lpstr>Bluetooth vs IEEE 802.15.4.</vt:lpstr>
      <vt:lpstr>ZIGBEE alliance</vt:lpstr>
      <vt:lpstr>ZIGBEE alliance</vt:lpstr>
      <vt:lpstr>ZIGBEE advantages</vt:lpstr>
      <vt:lpstr>PowerPoint Presentation</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ADHOC &amp; SENSOR NETWORKS</dc:title>
  <dc:creator>User</dc:creator>
  <cp:lastModifiedBy>User</cp:lastModifiedBy>
  <cp:revision>2</cp:revision>
  <dcterms:created xsi:type="dcterms:W3CDTF">2023-10-02T15:48:33Z</dcterms:created>
  <dcterms:modified xsi:type="dcterms:W3CDTF">2023-10-02T16:04:14Z</dcterms:modified>
</cp:coreProperties>
</file>